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90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58" r:id="rId4"/>
    <p:sldId id="259" r:id="rId5"/>
    <p:sldId id="300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7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8" r:id="rId26"/>
    <p:sldId id="299" r:id="rId27"/>
    <p:sldId id="280" r:id="rId28"/>
    <p:sldId id="281" r:id="rId29"/>
    <p:sldId id="282" r:id="rId30"/>
    <p:sldId id="283" r:id="rId31"/>
    <p:sldId id="284" r:id="rId32"/>
    <p:sldId id="302" r:id="rId33"/>
    <p:sldId id="303" r:id="rId34"/>
    <p:sldId id="30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306" r:id="rId43"/>
    <p:sldId id="305" r:id="rId44"/>
    <p:sldId id="301" r:id="rId45"/>
    <p:sldId id="292" r:id="rId46"/>
    <p:sldId id="307" r:id="rId47"/>
    <p:sldId id="308" r:id="rId4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ias" initials="m" lastIdx="0" clrIdx="0">
    <p:extLst>
      <p:ext uri="{19B8F6BF-5375-455C-9EA6-DF929625EA0E}">
        <p15:presenceInfo xmlns:p15="http://schemas.microsoft.com/office/powerpoint/2012/main" userId="mati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799" autoAdjust="0"/>
  </p:normalViewPr>
  <p:slideViewPr>
    <p:cSldViewPr snapToGrid="0">
      <p:cViewPr varScale="1">
        <p:scale>
          <a:sx n="68" d="100"/>
          <a:sy n="68" d="100"/>
        </p:scale>
        <p:origin x="78" y="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 dirty="0" smtClean="0"/>
              <a:t>DISEÑO DE UN SISTEMA DE RIEGO PARA OPTIMIZAR EL RECURSO HIDRICO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401B5-BFD3-4205-B28A-4506C7824576}" type="datetimeFigureOut">
              <a:rPr lang="es-ES" smtClean="0"/>
              <a:t>05/11/2015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57B1C-04E6-477A-A230-400B2360421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553270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 dirty="0" smtClean="0"/>
              <a:t>DISEÑO DE UN SISTEMA DE RIEGO PARA OPTIMIZAR EL RECURSO HIDRICO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70A6D-BBF9-4F1B-B357-88332FAE450E}" type="datetimeFigureOut">
              <a:rPr lang="es-ES" smtClean="0"/>
              <a:t>05/11/2015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B7B6B-D3F2-4C28-B0AF-7F6300A34E57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887425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B7B6B-D3F2-4C28-B0AF-7F6300A34E57}" type="slidenum">
              <a:rPr lang="es-ES" smtClean="0"/>
              <a:t>1</a:t>
            </a:fld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s-ES" dirty="0" smtClean="0"/>
              <a:t>DISEÑO DE UN SISTEMA DE RIEGO PARA OPTIMIZAR EL RECURSO HIDRICO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4461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dirty="0" smtClean="0"/>
              <a:t>DISEÑO DE UN SISTEMA DE RIEGO PARA OPTIMIZAR EL RECURSO HIDRICO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7B6B-D3F2-4C28-B0AF-7F6300A34E57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4147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dirty="0" smtClean="0"/>
              <a:t>DISEÑO DE UN SISTEMA DE RIEGO PARA OPTIMIZAR EL RECURSO HIDRICO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7B6B-D3F2-4C28-B0AF-7F6300A34E57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7445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dirty="0" smtClean="0"/>
              <a:t>DISEÑO DE UN SISTEMA DE RIEGO PARA OPTIMIZAR EL RECURSO HIDRICO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B7B6B-D3F2-4C28-B0AF-7F6300A34E57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563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-ES" dirty="0" smtClean="0"/>
              <a:t>DISEÑO DE UN SISTEMA DE RIEGO PARA OPTIMIZAR EL RECURSO HIDRICO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CB7B6B-D3F2-4C28-B0AF-7F6300A34E57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477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067A-BDA7-456E-80E4-5008188B045F}" type="datetime1">
              <a:rPr lang="es-ES" smtClean="0"/>
              <a:t>05/11/2015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89EC-2C88-4870-ADA8-B5E3D31A34B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6348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0511-D5E3-47C0-99D4-4000ADFFDDA0}" type="datetime1">
              <a:rPr lang="es-ES" smtClean="0"/>
              <a:t>05/11/2015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89EC-2C88-4870-ADA8-B5E3D31A34B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2684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00333-78BB-49A1-8D6C-FFFD28CE85DD}" type="datetime1">
              <a:rPr lang="es-ES" smtClean="0"/>
              <a:t>05/11/2015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89EC-2C88-4870-ADA8-B5E3D31A34B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082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7BBA0-38CA-4C1A-8869-7CA7718C76FC}" type="datetime1">
              <a:rPr lang="es-ES" smtClean="0"/>
              <a:t>05/11/2015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89EC-2C88-4870-ADA8-B5E3D31A34B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7154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59EC1-D301-4A54-8AC3-C27249AC4E04}" type="datetime1">
              <a:rPr lang="es-ES" smtClean="0"/>
              <a:t>05/11/2015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89EC-2C88-4870-ADA8-B5E3D31A34B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1382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07223-1431-46C7-9733-4A1C7373C660}" type="datetime1">
              <a:rPr lang="es-ES" smtClean="0"/>
              <a:t>05/11/2015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89EC-2C88-4870-ADA8-B5E3D31A34B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200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35DE-E925-4DFC-9CB1-E1E1E5D482CC}" type="datetime1">
              <a:rPr lang="es-ES" smtClean="0"/>
              <a:t>05/11/2015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89EC-2C88-4870-ADA8-B5E3D31A34B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2243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F60CF-3427-496C-85CF-E576E21A12CD}" type="datetime1">
              <a:rPr lang="es-ES" smtClean="0"/>
              <a:t>05/11/2015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89EC-2C88-4870-ADA8-B5E3D31A34B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3701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5AF6-F124-42A4-A249-6489B55924F1}" type="datetime1">
              <a:rPr lang="es-ES" smtClean="0"/>
              <a:t>05/11/2015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89EC-2C88-4870-ADA8-B5E3D31A34B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52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89CAF-ED6E-4419-BD4A-A682F5C7FA19}" type="datetime1">
              <a:rPr lang="es-ES" smtClean="0"/>
              <a:t>05/11/2015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89EC-2C88-4870-ADA8-B5E3D31A34B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500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866A-7EEC-4FD6-8663-5F87D9EC521D}" type="datetime1">
              <a:rPr lang="es-ES" smtClean="0"/>
              <a:t>05/11/2015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89EC-2C88-4870-ADA8-B5E3D31A34B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633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75FA4-B9C4-459E-AB32-350553AFE323}" type="datetime1">
              <a:rPr lang="es-ES" smtClean="0"/>
              <a:t>05/11/2015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089EC-2C88-4870-ADA8-B5E3D31A34B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7548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package" Target="../embeddings/Dibujo_de_Microsoft_Visio1.vsdx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emf"/><Relationship Id="rId4" Type="http://schemas.openxmlformats.org/officeDocument/2006/relationships/package" Target="../embeddings/Dibujo_de_Microsoft_Visio2.vsd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emf"/><Relationship Id="rId4" Type="http://schemas.openxmlformats.org/officeDocument/2006/relationships/package" Target="../embeddings/Dibujo_de_Microsoft_Visio3.vsd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ibujo_de_Microsoft_Visio4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ibujo_de_Microsoft_Visio5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2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ibujo_de_Microsoft_Visio6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9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7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2.emf"/><Relationship Id="rId4" Type="http://schemas.openxmlformats.org/officeDocument/2006/relationships/package" Target="../embeddings/Documento_de_Microsoft_Word8.docx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Imagen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886" y="1028700"/>
            <a:ext cx="2238375" cy="2228850"/>
          </a:xfrm>
          <a:prstGeom prst="rect">
            <a:avLst/>
          </a:prstGeom>
          <a:solidFill>
            <a:schemeClr val="accent4">
              <a:alpha val="0"/>
            </a:schemeClr>
          </a:solidFill>
        </p:spPr>
      </p:pic>
      <p:sp>
        <p:nvSpPr>
          <p:cNvPr id="8" name="8 Rectángulo"/>
          <p:cNvSpPr>
            <a:spLocks noChangeArrowheads="1"/>
          </p:cNvSpPr>
          <p:nvPr/>
        </p:nvSpPr>
        <p:spPr bwMode="auto">
          <a:xfrm>
            <a:off x="0" y="285853"/>
            <a:ext cx="12192000" cy="571500"/>
          </a:xfrm>
          <a:prstGeom prst="rect">
            <a:avLst/>
          </a:prstGeom>
          <a:solidFill>
            <a:srgbClr val="9BBB59"/>
          </a:solidFill>
          <a:ln w="25400">
            <a:solidFill>
              <a:srgbClr val="4E612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TRABAJO FINAL</a:t>
            </a: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ES" altLang="es-E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642190" y="3033635"/>
            <a:ext cx="10671768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200" b="0" i="0" u="none" strike="noStrike" cap="none" normalizeH="0" baseline="0" dirty="0" smtClean="0">
                <a:ln>
                  <a:noFill/>
                </a:ln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Proyecto Fin de Carrera</a:t>
            </a:r>
            <a:endParaRPr kumimoji="0" lang="es-ES" altLang="es-E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3200" b="0" i="0" u="none" strike="noStrike" cap="none" normalizeH="0" baseline="0" dirty="0" smtClean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Diseño de un sistema de riego para optimizar el recurso hídrico</a:t>
            </a:r>
            <a:endParaRPr kumimoji="0" lang="es-ES" altLang="es-E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dirty="0">
              <a:solidFill>
                <a:srgbClr val="1F497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b="0" i="0" u="none" strike="noStrike" cap="none" normalizeH="0" baseline="0" dirty="0" smtClean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Matías Leandro Ferraro</a:t>
            </a:r>
            <a:endParaRPr kumimoji="0" lang="es-ES" altLang="es-E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2400" b="0" i="0" u="none" strike="noStrike" cap="none" normalizeH="0" baseline="0" dirty="0" smtClean="0">
              <a:ln>
                <a:noFill/>
              </a:ln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b="0" i="0" u="none" strike="noStrike" cap="none" normalizeH="0" baseline="0" dirty="0" smtClean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Director de tesis: Sergio Hilario Gallina</a:t>
            </a:r>
            <a:endParaRPr kumimoji="0" lang="es-ES" altLang="es-E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2400" b="0" i="0" u="none" strike="noStrike" cap="none" normalizeH="0" baseline="0" dirty="0" smtClean="0">
              <a:ln>
                <a:noFill/>
              </a:ln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b="0" i="0" u="none" strike="noStrike" cap="none" normalizeH="0" baseline="0" dirty="0" smtClean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Año: 2015</a:t>
            </a:r>
            <a:endParaRPr kumimoji="0" lang="es-ES" altLang="es-E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Marcador de número de diapositiva 13"/>
          <p:cNvSpPr>
            <a:spLocks noGrp="1"/>
          </p:cNvSpPr>
          <p:nvPr>
            <p:ph type="sldNum" sz="quarter" idx="12"/>
          </p:nvPr>
        </p:nvSpPr>
        <p:spPr>
          <a:xfrm>
            <a:off x="11081084" y="6356350"/>
            <a:ext cx="272716" cy="365125"/>
          </a:xfrm>
        </p:spPr>
        <p:txBody>
          <a:bodyPr/>
          <a:lstStyle/>
          <a:p>
            <a:fld id="{1AA089EC-2C88-4870-ADA8-B5E3D31A34B1}" type="slidenum">
              <a:rPr lang="es-ES" sz="1800" smtClean="0">
                <a:solidFill>
                  <a:schemeClr val="tx1"/>
                </a:solidFill>
              </a:rPr>
              <a:t>1</a:t>
            </a:fld>
            <a:endParaRPr lang="es-E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1093115" y="6356350"/>
            <a:ext cx="484595" cy="365125"/>
          </a:xfrm>
        </p:spPr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10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950619" y="794084"/>
            <a:ext cx="6290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FORMAS HABITUALES DE RIEGO</a:t>
            </a:r>
            <a:endParaRPr lang="es-ES" sz="36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85" y="1753235"/>
            <a:ext cx="11232827" cy="40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900611" y="6356350"/>
            <a:ext cx="453189" cy="365125"/>
          </a:xfrm>
        </p:spPr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11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64087" y="684474"/>
            <a:ext cx="693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Ventajas </a:t>
            </a:r>
            <a:r>
              <a:rPr lang="es-ES" sz="3600" b="1" dirty="0"/>
              <a:t>d</a:t>
            </a:r>
            <a:r>
              <a:rPr lang="es-ES" sz="3600" b="1" dirty="0" smtClean="0"/>
              <a:t>el uso de riego por goteo</a:t>
            </a:r>
            <a:endParaRPr lang="es-ES" sz="36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1352812" y="1390443"/>
            <a:ext cx="924490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Es apropiado para regar campos de forma irregular.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Es útil si el agua es escaza o costosa.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La aplicación de nutrientes es precisa.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Aumenta el rendimiento y calidad de la producción.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Se puede automatizar y telecontrolar.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70083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876548" y="6356350"/>
            <a:ext cx="477252" cy="365125"/>
          </a:xfrm>
        </p:spPr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12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515979" y="684474"/>
            <a:ext cx="7791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Sensores y transductores de uso agrario</a:t>
            </a:r>
            <a:endParaRPr lang="es-ES" sz="36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2538664" y="1263725"/>
            <a:ext cx="853913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Transductores de presión: (</a:t>
            </a:r>
            <a:r>
              <a:rPr lang="es-ES" sz="3200" dirty="0" err="1" smtClean="0"/>
              <a:t>presóstatos</a:t>
            </a:r>
            <a:r>
              <a:rPr lang="es-ES" sz="3200" dirty="0" smtClean="0"/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Contadores.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Caudalímetros.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Detectores de lluvia.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Sensores de humedad.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pH metro.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Electroválvulas.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Válvulas motorizadas.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Motores para el accionamiento de compuertas.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Filtros.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76097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448"/>
            <a:ext cx="12449168" cy="3762517"/>
          </a:xfrm>
          <a:prstGeom prst="rect">
            <a:avLst/>
          </a:prstGeom>
        </p:spPr>
      </p:pic>
      <p:pic>
        <p:nvPicPr>
          <p:cNvPr id="2094" name="Picture 46" descr="http://cdn.ndtv.com/tech/images/gadgets/HP-pc-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516" y="1900047"/>
            <a:ext cx="2600378" cy="155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888578" y="6356350"/>
            <a:ext cx="465221" cy="365125"/>
          </a:xfrm>
        </p:spPr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13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52663" y="876704"/>
            <a:ext cx="6054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/>
              <a:t>Niveles de gestión de procesos:</a:t>
            </a:r>
            <a:endParaRPr lang="es-ES" sz="36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395663" y="1624263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                         </a:t>
            </a:r>
            <a:endParaRPr lang="es-ES" dirty="0"/>
          </a:p>
        </p:txBody>
      </p:sp>
      <p:pic>
        <p:nvPicPr>
          <p:cNvPr id="2052" name="Picture 4" descr="Resultado de imagen para tabl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547" y="3929948"/>
            <a:ext cx="2262316" cy="140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6" descr="Resultado de imagen para smartph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4" name="AutoShape 8" descr="Resultado de imagen para smartpho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5" name="AutoShape 10" descr="Resultado de imagen para smartpho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6" name="AutoShape 12" descr="Resultado de imagen para smartphon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7" name="AutoShape 14" descr="Resultado de imagen para smartphon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8" name="AutoShape 16" descr="Resultado de imagen para smartphon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9" name="AutoShape 18" descr="data:image/jpeg;base64,/9j/4AAQSkZJRgABAQAAAQABAAD/2wCEAAkGBxQSEhUUEBASFRUQEBgUFRcRFhYXGBUUFRcXFhYVFxUYHykhGBolGxgUIjEiJSktLi4uFx8zOzUsNygtLisBCgoKDg0OGhAQGywkICYsLC4sLCwsLCwsLCwsLCwsLDcvLCwsLCwsNywsLCwsNywsLC4sLCwsLCwsLCwsLCwsLP/AABEIAMYA/gMBEQACEQEDEQH/xAAcAAEAAQUBAQAAAAAAAAAAAAAABgMEBQcIAgH/xABQEAABAwICBQQLDAUMAwEAAAABAAIDBBESIQUGEzFBByJRYRQjMkJScYGRobKzFzNTcnR1gqKxwcLRhJOU4/AVFiQlQ1Ric4OS0+FVZPFF/8QAGgEBAAMBAQEAAAAAAAAAAAAAAAECAwQFBv/EADsRAQACAQIEAwUGAwYHAAAAAAABAhEDBBIhMVEFE0EUYXGxwTKBkaHR8CJCUgYVM9Lh8SM0Q1NygpL/2gAMAwEAAhEDEQA/AN4oCAgICAgICAgIIvUa5wlr3wvjMULix873NbEHA2LQ9xAOfXfoDgboIxUcq9GCR2WXEGx2EUkg8jiyMelBQ91mmP8AbVP7N+9U4Rl6HKrTfC1P7P8AvkwZehypU/wlT+z/AL5MGX33T4PhKn9nH/MmDL17p0HwlT+zj/mTBk90yH4Sp/Zx/wAyYMvnujw/CVX6n9+mEnujw/CVP6j9+gqRco0QybU2PAVME8bfpStEgaOsqBIdG65NJYKmMMZMQ2Koie2WmkcTYNEze5N7DnhtyQN+SCVoCAgICAgICAgICAgICAgICAgIMFrcHSRCnY4sNS7A5wyLYstoQfK0HqceKDlzXbWHsqbBFzKWmvHSxNyYyNuQfbw3d0TvueoIMFTTYTfhxQZqF4IBG4qyq4YUFwwoKrHIKrSgqNcgqByD0Chl6BRLJavaTFNLZ9jT1LhHVRmxY5j+btcJyxMve/FoIN+ESlvDVWZ2zdDISXUshiuSSXMABYbnM2Bw3OZwE8VAzaAgICAgICAgICAgICAgICAgIIvrfUYRKRe8VBO8eMxyH7Yx6EHIiAgvKCqwmx3H0FTEoZljlKF1SubiGO+Hjh37uHlsgrtpYf7xU+aP8kMqgpYeE9V5o/yRKnTk4RiNzbPxohXa5B7DkHsFBTrG3jeOmNw87SicuhNWjeR7j/aQQO8pD3H1lVKQICAgICAgICAgICAgICAgICAgh+uh5tVl/wDmS2PTeKpv9npQcmICAgyWjqrvXeT8lMImGUa9ShVa9BVa5BUa9BUa5BUDkHsOQfJ3cx3xD9hQdD6t7mfJYvVaqrM8gICAgICAgICAgICAgICAgICCH66vyqhbdo2Q36bxVX5elBy1o4My2sjmNxZljA93DIAkdfFShnJKjRwIw9luFgCXYRnzruydvzZlu5p6UyYU6SooTUc/aCARkDHjuZMeROA3HM4DK6jKcMXpiePbP7FJEVxgvcncL5uz333oLqi0m5wsXZjxZ9atCspHS1tNzce397biAwkbQEYzvBAIuB18OkPQrKfY27eZtm0AnCGbTvjv7ncB4kSsW1TvC+xEZVBUu8L7EMvYqXeF9iJZjRlXTh39I2pbsx73YHad9v4ILTTUsbhIYceDnYdpbFbDxsg39q3uZ8mj9RiqlnkBAQEBAQEBAQEBAQEBAQEBAQQ7XTdVfNsnsqpByl3n0/uCDcHJ/qNQ1NNCZKZ080jMbztJGBoJNhZrgAALZnefMspvOcQ8efEdS24toaUZmP31STSXJho+FuKSgOHcXNmmOG+WfPy8yTNo6rbnd7jb04715e7m03o3QkbtJ9jFskkTZ5GgMvjeyMPcBzRfvRe3XuVptPDmHr7C1NxwWtOImM/k2jFqXo4WP8nVYPQG1Jz4i+Lx8FnF79p/B6c7bb/1V/8Apg9edXqaCAS01NPEWvaCZBKGkOuLHaE2O4ggrSl7TPOHPuNDRrp8VLRnPSJyzHJvqhSVNIJqlhke+R498e0MaxxYAAwi97E3N96bncae20vMv6ziPe82s2vq+XXslEeo2i3X2cIdh3gTSn8f8WXFp+J6fFEa0cMT0lvq6N61zXm1vPoKMaVFG1zhE6pYy97uDHhriL9IBIBXqXjhnDHSvx1iyb6c0Zoalk2XYc80jWgubDJIcAO7E50jRc77DNUjMtJmFtp/V/Rz9HSVVC17HRW3veSDia10b2PJsbO4dW8INcTu7U76XqqUOjNWtzPk0fqMVVmeQEBAQEBAQEBAQEBAQEBAQEBBEddxzKn5ul9jUoOT+8+n9wQbx5L6tjKeNsxLWPia7G212OjLiLAg3ubiw6l4kavBubxfOM9e2Hy8bnT0t5q11JxEz17Y5pDpbS0DY3Mpdq4yMLCZNzWnDkL5kgNaB0darr7mkVmulEzM8uam68Q28ac00czmMc+mPn6NX8m+WsUf+dU+xmXrbbPk0z2h9Dsv+W0//GPk2Tyn5TEgwvkkocFMyUyNkiqBI4iWkswtkmcSwYQ5rhhaTzSt3UuOW+QjRJLt4ngv4wc/vQYTkvxDR0b2Me8ySSNAaRuxvJJuQG9HXcLn8U2lt3taadOsWz/v7v3z6Tw6O4jbb2+paOUxWPwj9/H5ZfRFGKUuc+odhe5zW7Uta0WuSAbWvlx8Hxrxa7bX3l6V1a8FYnnPfHXHPr/r2exr7rb6Olby54rT0j5fv4IJL2vTjRe+GpizPWxh+9fVbi3FqTaHj7Ck021Kz6Z+cpPpChlZVyytjM0VQbuYDvythdkTYHPyDyZ1twum9eJRqKN1PoyrElg6dwfhG5oxMAHj/wClWecrRyjDXMzu0u+l6qJdIatd78mi9Riqsz6AgICAgICAgICAgICAgICAgIIdrqcqrq0bJ7KqQcpHuPp/cEGV0Jp+WEsZt5Ww4ucGYSQDvw4gbdNlnbRpaczDj1tht9a3HqUiZ7sjpPWaRoGwrpnkk4sUbGWb3tssz19flVfZ9PsyjwnZx/04/P8AVgNG1ro52SiWRjmyBxkjPPbnznA8Ta/jWz0IiIjEJ8/lDntlpmrBuf7GNwAzAzLW3tkdwvfgiUe1z1lkqwxrq+eoa1xdhlaGNadwNmgYja+ZGXlQNTdbJqTFGKuohhdzrQhju2EtGKzwQObe9szhCmJlW1Kz1hJRrtOGHBpaqvziAYIrOcQXb8PNu4+nyqY5dFPLp2RWSse95ke9zpHOxl5JxF174sW+90WSqPWR2EX0jUg4RcbJjudbPOwyvwufGiVnpnTL5WhnZcszS4kh7AwZWwmw7rvt+6wQYuZ3aXeN3qoOltWu9+TR+oxVWZ9AQEBAQEBAQEBAQEBAQEBAQEEN10vaqyy/k2Sx6e1VVx5MvOg5UPvf0z9gQbT1J5P6SppIpZi7FICSbu6SALAjoXPxXteYicRDWeGsRmMyzs3JXQN3Fx8ZcPxJadSIzE/kitqTPOGrdB6GifpIU8xdsmzSB1jZxbGHODb9eEAnrK7NrTzrVjv+mXJvtaNtp2v2/XDaLdStFEtDaR5LtwEs2+5Fu66l6U+HxGZn0eJHjfFMREZmfcjHKLqtRQUxkpI3xyRytDgXvcHNdkQcRNiDZc+vtPL0+N17PxPz9bysMvyY6iaOqaFs9Y18kksj8g97QxrHFoADLXJte56V83vvFdHb3jTm2JzGeU9Pwe9p7e94zEMrJqjoxuO1A4tjc4X7LnBOEkA4bX4Fe3pbfW1aVvTExaImJz6T93JnOptK8r3tEx1jg9fXH8XP8OaBaV0JDHpV1Ix79iKhjQ492I3tY8i/SMRbfqBWW1vTcxW2nOYnpP34c+5v5FLWt6Rlsul1C0a8XEDgOGKefPzOWe+3m32ep5d+quxjW3en5lejB656q0cFPI6CN7JIw1wO0e8OBcAQQ4nKx3rr0Ypr7fz9OeTn1NzbS3Ube/WWu5ndpd43eqsna6b1Z735NF6jFVZIEBAQEBAQEBAQEBAQEBAQEBAQRHXfuKj5um9jUIOUD739P7gg3hqTSOdRUezddzoXcxp51mvdzsPEZnzLkziZ+K+rEzjHZn30EmKPaOc1rpWtxPNm3J3dZsDkp4plnWs5af0M3+unDCHdvqMrnwZOjNel4Z/iU54/2cfjN4pt9SZjPT5w2jJLKRm0XwkB2HNoJcC0Howm1juG5fRRSkS+Ltu5mJzHX17dfpy+HRGOUySQ0bse4ysubWxZm2K2+1z51xb6tI0OXuer4Tub6m6is9p9OvxSTkumeNEU2zLQRUSYgW4i5m1diYOgnpXye9rSZpxR/NGPj+/R9rt7Uji44meU4xOMT6T9ycGGJz2yuhi2gAs5zWF7fp7/AErujWvFOCLTw9s8vwc80rNuKYjPdo/W1+LWGQcTUQ+xjXRs5xq0+Li8R5bbUn3S2ZoOdzQWOjL7Zg4gCLkCxv1lcv8AaD+z873XjX07xWcYnMTPT4PM8F8c8jTnQ4c45xiY9Z9/vRzXsudBO5ww2aBhBuBZwyvxK9Ta7Kuy8PnRic+ue8zLD2+d34nW9oxPTHXGIlquZ/aXeN3qrgfSOo9We9+TReoxVWSBAQEBAQEBAQEBAQEBAQEBAQEER137io+bpvY1CDlE+9/6h+wIM/q3p10MZaK+opnB3M2YxNwutiFhmMxc2Nj4xnSaVnqtF5hlKrWlz2H+t6zdcNe3Fzw08cgDitY8PSI8qvZPmW/cQhtLWyRyCWORzZGuxB7SQ4O6brWJx0Z3rF4mLeqcM1wdYH+VahpIGMbFhucN3AHCOOIZg/etp3OrPWfk8+vhW0rnFOvXnbn+aO6zadlnwsNZJPE3nAOaIwH5g8wZEjp6yqX1b3+1Lo22z0dvGNKuPvmfmqaq60T0x2bauSGFxLnYGtfZ2E2cGuB4ht7WuFzauhp6uOOM4mJj4x0dUWmOjP6R18qAxxh0tK93esdTxg2uBYvw2va5yGduHHThgyg09dI+UzPkeZS/GXknFivfFfgVMcuisxFoxPNO4tbbhpGlKlpwjGDBGSDlcBwbwPGy6PadWfV5seEbOs5imPhMx9WL0/p98zQwVs0zS7E5r4mxAWPNvh7s+jK/RaL62peMWltoeH7bQtx6dIie/OfnMsPI/tJ+MfVWTrh1Xqxw+TxeoxVWSFAQEBAQEBAQEBAQEBAQEBAQEER137io+bpvZVCDlI+9j/M/CFKGy9R+T+GsijJZcuYHve57gBiuQ1rQ4XNgcuom4UJSHTHJLBBGZBGHtbfEA6RrgASLgYzcWFz0Dy2JmMNTwaMYKySJwLmQ7U2JIxCNrnNa4jOxIF7Z2vayIS7SOq8EWxsKd23eG+9zc1pJGKwqDuLTzTZV4luFjdb9XoYInFmDE0NdeIOAsXBha4GV4PdAgixGE3vfKYnKJjDzqrqwJ4BIaOebG51nMbJh5ptYYN+5Yamri2MtaRXHNmf5lN/8ZU/7Z/zVPOnv8luHTROPQAOkm0j2yRtdM1pa8EPa1wDiLHcbHInqXTS3FXLG0RE8m3qfk60WWg9jm17YnzSNuTwHPFz4ukdIVlUe1/1Ho6elkkpmPikhAcWl73BzbgHuiekbupTkatL+1f6h9VSh1pqvw+TxeoxVSkKAgICAgICAgICAgICAgICAgIIjrv3FR83TeyqEHKbx2ofH/CFKG5uQjWWFjZKOeQNe9zZIxI6zXtdG1ro23yuCAbcQ51uKhKb66aWp9G0UpMzy50T2RRPlcS5zg5rWtYc8INrncB05XJmcudtBG9S+5JJgmuSbknZOJJ6TvRCf1tLTF1OGPeQ6Vu0vI44W8Rc7ju5w6fNz62pNNO1ojMxGW+nSLXrWZ6yteUWhgiieKd7nAxNxFzy/Pax2tizHfeZY7LczrcXaMc8THz7NN1oxpcPvz65bE5FD/VMHx5uj4Ry5tzONafuY16J8D/GSrkc9a0vA1ncSQO3xDozMDBv8a9Pb/wCHDO3VIq2qkppGmpawgACF7CHMDW5kBzTYnFnnndxWyGM1kp5ho6Vz8oy28bXubtBG97bWbfFgvnn0oNUk9q/1PwoOudV+HyeL1GIJEgICAgICAgICAgICAgICAgICCI679xUfN03sqhByrKO1D4/4QplEPeizEXEVDnBoYcOAAnFcZZg5WxeW265IhK50g2nDLwzPe/ELB8bQMOd8+kc309GYWuiagMmY9z3sAdcuYecMjxscr78jkTkdyCSnTEHCrNsOf9Eg32yA5nSR5j0oMbrBXxvYGx1D388Et2TIm5AjEcAGI9F9wJzQVNUtap6R2BtZPDA4lzxEGus7DYODXgi98N+kBZ30aXnNoTEzCQVfKHUiMmLS9S54bk10MYBNxxtllfzKns2l2MygVRWSSSGWSR7pHOxl7iS4u34sW+62iIiMQhNRrQ3AGur5iLA4X08MgD8IDjdzOdxHDdvO8yMZrRrC+aNrBXSTNebvaYmxDIDDiwgYrHhmBYII5fmW/wAf3IOu9Vt4+TxezYgkSAgICAgICAgICAgICAgICAgIIhrv3FR82zeyqEHLFQO1D4/4QrSiG4OT7UKgno4pKiHaySMxvc6SRoFyQGgMcBYC3XvV40+US1inLKR1XJlotoJ7D4XymnyG6+b0imSKZab0LoGB+l+xJC4wNqJWnOznMiD3NBI6cIBI6TuUU0+K/Cy1J4YluWPk20SRfsMC4vnNUccwcn9C0nSiJ6Mo1JQrlS1NoaWl2tJEYpGSNGT3vD2vuO/ceo3CX0oinFBW8zbDUa52wgICAgq959L7kHXmq2/9Hi9mxBIkBAQEBAQEBAQEBAQEBAQEBAQRDXfuaj5tm9lUIOW6sdqHx/whTKIbl5NYj2HEMbmh4Y8WOXNLw5tzkLhxz3Xbmu+lsUrOPR6NPsVnHolely/C4l5BLHtADg4kyZX5u4Nb6beSaY9Pd+S1YjpHu9OzROjYT/KrmhxBE82YOdw1/FV2sx7XE/H5S8LxfU8vQ1LR3j5w3ZHXSkXh2Jxkl+1LA5pIALTiI5oOKxF8nW4WXZOjSJxfPuxn6PDnxG94idLhx65mImOnfH4xlA+Va7oLh5LYyG5ZNLnSySHCMshjwjIZNVdxHDtpzHOZj6R9MujabyNXdxSs5iIn4d/yzhqVeM98QEBAQVe8+l9yDrvVbf8Ao8Xs2IJGgICAgICAgICAgICAgICAgICCIa8dzUfNs3sp0HLld7234/4QplEMlqzrHJADGaueKMAloiwus43zs4GwvYkDfmpi9o5RLSupasYiWTr9cJdm7Z6TqnP3Bro2NBzAJxDdliPmU+Zbunzr90U0fUYZmPfJI2zw5z4z2zfclpPfHPf0qsWmJzDG9K3rNbRmJ65S7+cbQ4X0lVOaWm5bG0EOGHCMxnfnfwM9/atb+pwf3Ts/+3H5sbpiodVRnZ1FTUGAGV7XsDWsjFmmTI8C5ozHFZ31r3+1OXRobPQ0JmdKsRlHJYi22IEYm4hfi08R5is3SpoCAgIKvefS+5B13qtv/R4vZsQSNAQEBAQEBAQEBAQEBAQEBAQEEQ137mo+bZvZToOe9B6HZUtcJMVmWIwm28W6OpWVhJKLkvErQ9gdhO7FI0XtlexF1WZrDK2406ziZVzyS9R/XM/JRxVV9q0u7GRahROeGAS4i7DYuAzG+9xlbNXiuejabxEcWeTJ+5N/G2Z+S08m3Zn7Tp91rX8mrYRd4fYm12yNdnvsbDqVbac16wtTWpecVkoeTVszcTA+wNrukaLnquM1NdK1ucQi+vp0nFpXPuUDr/Wt/JT5F+yntel/UxrtQYw/Z4ZceLDhDgbuOQAyWdo4eretotGaswOR13gn9cz8ll5un3a+XfsttIclWxZjka/CDYlsjHWvkLgDpU11KWnESiaWjnMITrZohlNgbHis8FxxG+YNuhXlR1Bqtv8A0eL2bFCUiQEBAQEBAQEBAQEBAQEBAQEBBENeO5qPm2b2U6DS3J5Di2vUGferKti6uVTNvspr4SwtZzrDGe5ueHEeMheXO7r7ROnZ8xaKT4heurPKc4jOOeIx++61qX1EYLnxytDXYSSCAHdF/KFhfd3pGbUn8Hk32+6pEzbMRE4Whu0bUXuc+vnb/tX0XhU+ZfTmfWPo+k3Wf7sjnz4ac/wT/R+iYnRRuLJHF8TXEiRw5xAJvnkPF/8AdtXdaldS1YxymfSGmh4ZoW0q2tnMxH81u3xRnWemDZjEy+DA02Lic7XO/Na3vN9pxW657MNHRro+I8FM44c4zM/Nj6M2cGF+G7w0CzyednezQeNh5QurZxjb5xnr27+9weK6E6m75XxnhjHPt7l5WxvBNnMY2MNbkXuxE3Lsw2xLeJGR4LPRm+pq5t9jrHeffOekdo++eWFtzTQ2uhFInGpPKZnOKxz5VxnNp/mtyxHKOcysqG+0ZLvIeD47ZcfEvJ8Zt5fmzHpH0fQ+CU/4WlXOff8AfKaUlcXR3Di3nkWAcSQGgk2aDkF8tt91bU0uKLY5z3n0jt2fSauhFdTExnl7u/v7sfrHVlwkj33Dc+Byabha6W7md9Gl19//AK5U1NCPZZv++rSfKnFhfB1xu9ZfQy8eHQ2q2/8AR4vZsUJSJAQEBAQEBAQEBAQEBAQEBAQEEQ137mo+bZvZToNSclEdzP8AFj+1ysqltbotxeSG3B6C37yF5G48N83Um8T1fO77wjX1te2ppzGJ75/SVaYVT2CN7pHMBya57SMt1+dcgJbYa1q8Fr5j4/6M7eG+IXp5dtSJj4z+i/o6cMw42B4aAC07jlbj/HiXrbfOjFYrPSMfR7vs1Z0I0bc4iIjn64fahrM9lHUtHe9sjsOq2Pd5V6VN9HLiiJ78oeRreE63ONK8x2/inH4Y+q3igc513g5C13FpJ6O5J9KruN1S+nwUjHNbw3w3c6Ov5uveJ5YjGZ+cQ8T0hDrtaTcWu0tBHA7yPR0qdvu6U0/LvHqeIeHbrV3HnaFojMY55iY+GIn0+95NO7ds39wGd1HkAb5c70LojxHTj0nrnpH6vN1fA95qcOZryjH2p/yrmCmwtGQuOF8vFdeNv49qrqR04omPyw+q8O07bXT06zOZr1+a9gri1uHYOIxXzLQcxY5tkBsRwXy+j4VvdLTnT/gmM562iemPTHXs9u+907W4uf5fVTqZTK4kxluLffDYWyAAa49C6Nr4XuI3kbjVmse6ue2PWGeru6zo+XXP3/HLU3LOy0lN/lP9dfQS8+G+dVt/6PF7ONQlIkBAQEBAQEBAQEBAQEBAQEBAQQ/Xfuaj5tm9lUINAat6c7FxEMxYwN5taysiGfi5QHNvanYb+Eb/AGhB9k5QSRbsWIdbcj50FH+fZ+AH+4/kgqx8ohaLdixnO/ON87WQyoO5QDc/0cZm/df9IjIzlELTfsZuXS42Qy+ycpdxbsOMdYyPkKJW55R//W+t/wBIPcfKeWi3YrDc3OI3v1btyDxJymXN+xWjqa6w6MhZRkRrWvWLs0sds8GzaRvve5ukyOodV9/6PF7NihKRICAgICAgICAgICAgICAgICAgiOvA5lR83T+ynQczN3DxKyHpB8QCEHh32IhZRtklJwWAaLm7msAF7C7nEDeRxUJeZo3xEY7EOFwQ5rwRci4c0kbwRv4JkmFRwUo6KbmonKk5qDwVCXwqB17qs7nEdFLAfOwD8KCSICAgICAgICAgICAgICAgICAgjetMON4j/vFLPEPjOaGNHl2jj5Cg5bivYX3gWPURvFvGrIekBAQeZGXBHSLIKlLot7GyMeHFsrW2dGGuIwuDhzXFtwRfiowkqtFve2NjAQ2JrrukDWklzi481rnWAFuKYFmGWFugKVVNzUQpuaiyk5qBDC57msYCXPcGtA3lzjYAeVQl1xquwdkVVjcQiCn8TomveR/tkjPlUCSoCAgICAgICAgICAgICAgICAgw+tOjHzwdoIbPC4Swk5DaNBGEngHNLmk8MV+CDRuteqEk0r56OE7SRxfUUmQlikOcj4Wk9tiLrnm3LSSLdE5EGqonRHDKx8ZHCVrmHzOAU5Qo7ZvhN84QNs3wm+cIG2b4TfOEF7RacdELNfG5vgyWIHizBHnQfK7TbpRZz42t8FlgD48yT50GOMjfCb5wiFNz2+EPOEMKbnDpHnCEKlJQyTHDDFJK7oiY558zQUlLYOpepktLK2oqYQ+ojsaakFnO2x7iWoIyia3ugwnE4jgGkqqW+dU9EOpaZscj9pK4mSd/hzSHE8j/AAg5DqaEGYQEBAQEBAQEBAQEBAQEBAQEBAQY3S+i4ZReWMG2dwBe/A55HyoMHPo2QDtU8hHRK+QjzNdYeZBZmln8KH66D52LP4UX10H3sSfwofroPnYs/hRfXQfexJ/Ch+ugdiz+FD9dA7Fn8KL66AKWfwovroLyHRzyO3TyWO9sbnWPja8kehBnNEaLhiAMTLG1rnfbiBwaDlkLbkGSQEBAQEBAQEBAQf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20" name="AutoShape 20" descr="data:image/jpeg;base64,/9j/4AAQSkZJRgABAQAAAQABAAD/2wCEAAkGBxQSEhUUEBASFRUQEBgUFRcRFhYXGBUUFRcXFhYVFxUYHykhGBolGxgUIjEiJSktLi4uFx8zOzUsNygtLisBCgoKDg0OGhAQGywkICYsLC4sLCwsLCwsLCwsLCwsLDcvLCwsLCwsNywsLCwsNywsLC4sLCwsLCwsLCwsLCwsLP/AABEIAMYA/gMBEQACEQEDEQH/xAAcAAEAAQUBAQAAAAAAAAAAAAAABgMEBQcIAgH/xABQEAABAwICBQQLDAUMAwEAAAABAAIDBBESIQUGEzFBByJRYRQjMkJScYGRobKzFzNTcnR1gqKxwcLRhJOU4/AVFiQlQ1Ric4OS0+FVZPFF/8QAGgEBAAMBAQEAAAAAAAAAAAAAAAECAwQFBv/EADsRAQACAQIEAwUGAwYHAAAAAAABAhEDBBIhMVEFE0EUYXGxwTKBkaHR8CJCUgYVM9Lh8SM0Q1NygpL/2gAMAwEAAhEDEQA/AN4oCAgICAgICAgIIvUa5wlr3wvjMULix873NbEHA2LQ9xAOfXfoDgboIxUcq9GCR2WXEGx2EUkg8jiyMelBQ91mmP8AbVP7N+9U4Rl6HKrTfC1P7P8AvkwZehypU/wlT+z/AL5MGX33T4PhKn9nH/MmDL17p0HwlT+zj/mTBk90yH4Sp/Zx/wAyYMvnujw/CVX6n9+mEnujw/CVP6j9+gqRco0QybU2PAVME8bfpStEgaOsqBIdG65NJYKmMMZMQ2Koie2WmkcTYNEze5N7DnhtyQN+SCVoCAgICAgICAgICAgICAgICAgIMFrcHSRCnY4sNS7A5wyLYstoQfK0HqceKDlzXbWHsqbBFzKWmvHSxNyYyNuQfbw3d0TvueoIMFTTYTfhxQZqF4IBG4qyq4YUFwwoKrHIKrSgqNcgqByD0Chl6BRLJavaTFNLZ9jT1LhHVRmxY5j+btcJyxMve/FoIN+ESlvDVWZ2zdDISXUshiuSSXMABYbnM2Bw3OZwE8VAzaAgICAgICAgICAgICAgICAgIIvrfUYRKRe8VBO8eMxyH7Yx6EHIiAgvKCqwmx3H0FTEoZljlKF1SubiGO+Hjh37uHlsgrtpYf7xU+aP8kMqgpYeE9V5o/yRKnTk4RiNzbPxohXa5B7DkHsFBTrG3jeOmNw87SicuhNWjeR7j/aQQO8pD3H1lVKQICAgICAgICAgICAgICAgICAgh+uh5tVl/wDmS2PTeKpv9npQcmICAgyWjqrvXeT8lMImGUa9ShVa9BVa5BUa9BUa5BUDkHsOQfJ3cx3xD9hQdD6t7mfJYvVaqrM8gICAgICAgICAgICAgICAgICCH66vyqhbdo2Q36bxVX5elBy1o4My2sjmNxZljA93DIAkdfFShnJKjRwIw9luFgCXYRnzruydvzZlu5p6UyYU6SooTUc/aCARkDHjuZMeROA3HM4DK6jKcMXpiePbP7FJEVxgvcncL5uz333oLqi0m5wsXZjxZ9atCspHS1tNzce397biAwkbQEYzvBAIuB18OkPQrKfY27eZtm0AnCGbTvjv7ncB4kSsW1TvC+xEZVBUu8L7EMvYqXeF9iJZjRlXTh39I2pbsx73YHad9v4ILTTUsbhIYceDnYdpbFbDxsg39q3uZ8mj9RiqlnkBAQEBAQEBAQEBAQEBAQEBAQQ7XTdVfNsnsqpByl3n0/uCDcHJ/qNQ1NNCZKZ080jMbztJGBoJNhZrgAALZnefMspvOcQ8efEdS24toaUZmP31STSXJho+FuKSgOHcXNmmOG+WfPy8yTNo6rbnd7jb04715e7m03o3QkbtJ9jFskkTZ5GgMvjeyMPcBzRfvRe3XuVptPDmHr7C1NxwWtOImM/k2jFqXo4WP8nVYPQG1Jz4i+Lx8FnF79p/B6c7bb/1V/8Apg9edXqaCAS01NPEWvaCZBKGkOuLHaE2O4ggrSl7TPOHPuNDRrp8VLRnPSJyzHJvqhSVNIJqlhke+R498e0MaxxYAAwi97E3N96bncae20vMv6ziPe82s2vq+XXslEeo2i3X2cIdh3gTSn8f8WXFp+J6fFEa0cMT0lvq6N61zXm1vPoKMaVFG1zhE6pYy97uDHhriL9IBIBXqXjhnDHSvx1iyb6c0Zoalk2XYc80jWgubDJIcAO7E50jRc77DNUjMtJmFtp/V/Rz9HSVVC17HRW3veSDia10b2PJsbO4dW8INcTu7U76XqqUOjNWtzPk0fqMVVmeQEBAQEBAQEBAQEBAQEBAQEBBEddxzKn5ul9jUoOT+8+n9wQbx5L6tjKeNsxLWPia7G212OjLiLAg3ubiw6l4kavBubxfOM9e2Hy8bnT0t5q11JxEz17Y5pDpbS0DY3Mpdq4yMLCZNzWnDkL5kgNaB0darr7mkVmulEzM8uam68Q28ac00czmMc+mPn6NX8m+WsUf+dU+xmXrbbPk0z2h9Dsv+W0//GPk2Tyn5TEgwvkkocFMyUyNkiqBI4iWkswtkmcSwYQ5rhhaTzSt3UuOW+QjRJLt4ngv4wc/vQYTkvxDR0b2Me8ySSNAaRuxvJJuQG9HXcLn8U2lt3taadOsWz/v7v3z6Tw6O4jbb2+paOUxWPwj9/H5ZfRFGKUuc+odhe5zW7Uta0WuSAbWvlx8Hxrxa7bX3l6V1a8FYnnPfHXHPr/r2exr7rb6Olby54rT0j5fv4IJL2vTjRe+GpizPWxh+9fVbi3FqTaHj7Ck021Kz6Z+cpPpChlZVyytjM0VQbuYDvythdkTYHPyDyZ1twum9eJRqKN1PoyrElg6dwfhG5oxMAHj/wClWecrRyjDXMzu0u+l6qJdIatd78mi9Riqsz6AgICAgICAgICAgICAgICAgIIdrqcqrq0bJ7KqQcpHuPp/cEGV0Jp+WEsZt5Ww4ucGYSQDvw4gbdNlnbRpaczDj1tht9a3HqUiZ7sjpPWaRoGwrpnkk4sUbGWb3tssz19flVfZ9PsyjwnZx/04/P8AVgNG1ro52SiWRjmyBxkjPPbnznA8Ta/jWz0IiIjEJ8/lDntlpmrBuf7GNwAzAzLW3tkdwvfgiUe1z1lkqwxrq+eoa1xdhlaGNadwNmgYja+ZGXlQNTdbJqTFGKuohhdzrQhju2EtGKzwQObe9szhCmJlW1Kz1hJRrtOGHBpaqvziAYIrOcQXb8PNu4+nyqY5dFPLp2RWSse95ke9zpHOxl5JxF174sW+90WSqPWR2EX0jUg4RcbJjudbPOwyvwufGiVnpnTL5WhnZcszS4kh7AwZWwmw7rvt+6wQYuZ3aXeN3qoOltWu9+TR+oxVWZ9AQEBAQEBAQEBAQEBAQEBAQEEN10vaqyy/k2Sx6e1VVx5MvOg5UPvf0z9gQbT1J5P6SppIpZi7FICSbu6SALAjoXPxXteYicRDWeGsRmMyzs3JXQN3Fx8ZcPxJadSIzE/kitqTPOGrdB6GifpIU8xdsmzSB1jZxbGHODb9eEAnrK7NrTzrVjv+mXJvtaNtp2v2/XDaLdStFEtDaR5LtwEs2+5Fu66l6U+HxGZn0eJHjfFMREZmfcjHKLqtRQUxkpI3xyRytDgXvcHNdkQcRNiDZc+vtPL0+N17PxPz9bysMvyY6iaOqaFs9Y18kksj8g97QxrHFoADLXJte56V83vvFdHb3jTm2JzGeU9Pwe9p7e94zEMrJqjoxuO1A4tjc4X7LnBOEkA4bX4Fe3pbfW1aVvTExaImJz6T93JnOptK8r3tEx1jg9fXH8XP8OaBaV0JDHpV1Ix79iKhjQ492I3tY8i/SMRbfqBWW1vTcxW2nOYnpP34c+5v5FLWt6Rlsul1C0a8XEDgOGKefPzOWe+3m32ep5d+quxjW3en5lejB656q0cFPI6CN7JIw1wO0e8OBcAQQ4nKx3rr0Ypr7fz9OeTn1NzbS3Ube/WWu5ndpd43eqsna6b1Z735NF6jFVZIEBAQEBAQEBAQEBAQEBAQEBAQRHXfuKj5um9jUIOUD739P7gg3hqTSOdRUezddzoXcxp51mvdzsPEZnzLkziZ+K+rEzjHZn30EmKPaOc1rpWtxPNm3J3dZsDkp4plnWs5af0M3+unDCHdvqMrnwZOjNel4Z/iU54/2cfjN4pt9SZjPT5w2jJLKRm0XwkB2HNoJcC0Howm1juG5fRRSkS+Ltu5mJzHX17dfpy+HRGOUySQ0bse4ysubWxZm2K2+1z51xb6tI0OXuer4Tub6m6is9p9OvxSTkumeNEU2zLQRUSYgW4i5m1diYOgnpXye9rSZpxR/NGPj+/R9rt7Uji44meU4xOMT6T9ycGGJz2yuhi2gAs5zWF7fp7/AErujWvFOCLTw9s8vwc80rNuKYjPdo/W1+LWGQcTUQ+xjXRs5xq0+Li8R5bbUn3S2ZoOdzQWOjL7Zg4gCLkCxv1lcv8AaD+z873XjX07xWcYnMTPT4PM8F8c8jTnQ4c45xiY9Z9/vRzXsudBO5ww2aBhBuBZwyvxK9Ta7Kuy8PnRic+ue8zLD2+d34nW9oxPTHXGIlquZ/aXeN3qrgfSOo9We9+TReoxVWSBAQEBAQEBAQEBAQEBAQEBAQEER137io+bpvY1CDlE+9/6h+wIM/q3p10MZaK+opnB3M2YxNwutiFhmMxc2Nj4xnSaVnqtF5hlKrWlz2H+t6zdcNe3Fzw08cgDitY8PSI8qvZPmW/cQhtLWyRyCWORzZGuxB7SQ4O6brWJx0Z3rF4mLeqcM1wdYH+VahpIGMbFhucN3AHCOOIZg/etp3OrPWfk8+vhW0rnFOvXnbn+aO6zadlnwsNZJPE3nAOaIwH5g8wZEjp6yqX1b3+1Lo22z0dvGNKuPvmfmqaq60T0x2bauSGFxLnYGtfZ2E2cGuB4ht7WuFzauhp6uOOM4mJj4x0dUWmOjP6R18qAxxh0tK93esdTxg2uBYvw2va5yGduHHThgyg09dI+UzPkeZS/GXknFivfFfgVMcuisxFoxPNO4tbbhpGlKlpwjGDBGSDlcBwbwPGy6PadWfV5seEbOs5imPhMx9WL0/p98zQwVs0zS7E5r4mxAWPNvh7s+jK/RaL62peMWltoeH7bQtx6dIie/OfnMsPI/tJ+MfVWTrh1Xqxw+TxeoxVWSFAQEBAQEBAQEBAQEBAQEBAQEER137io+bpvZVCDlI+9j/M/CFKGy9R+T+GsijJZcuYHve57gBiuQ1rQ4XNgcuom4UJSHTHJLBBGZBGHtbfEA6RrgASLgYzcWFz0Dy2JmMNTwaMYKySJwLmQ7U2JIxCNrnNa4jOxIF7Z2vayIS7SOq8EWxsKd23eG+9zc1pJGKwqDuLTzTZV4luFjdb9XoYInFmDE0NdeIOAsXBha4GV4PdAgixGE3vfKYnKJjDzqrqwJ4BIaOebG51nMbJh5ptYYN+5Yamri2MtaRXHNmf5lN/8ZU/7Z/zVPOnv8luHTROPQAOkm0j2yRtdM1pa8EPa1wDiLHcbHInqXTS3FXLG0RE8m3qfk60WWg9jm17YnzSNuTwHPFz4ukdIVlUe1/1Ho6elkkpmPikhAcWl73BzbgHuiekbupTkatL+1f6h9VSh1pqvw+TxeoxVSkKAgICAgICAgICAgICAgICAgIIjrv3FR83TeyqEHKbx2ofH/CFKG5uQjWWFjZKOeQNe9zZIxI6zXtdG1ro23yuCAbcQ51uKhKb66aWp9G0UpMzy50T2RRPlcS5zg5rWtYc8INrncB05XJmcudtBG9S+5JJgmuSbknZOJJ6TvRCf1tLTF1OGPeQ6Vu0vI44W8Rc7ju5w6fNz62pNNO1ojMxGW+nSLXrWZ6yteUWhgiieKd7nAxNxFzy/Pax2tizHfeZY7LczrcXaMc8THz7NN1oxpcPvz65bE5FD/VMHx5uj4Ry5tzONafuY16J8D/GSrkc9a0vA1ncSQO3xDozMDBv8a9Pb/wCHDO3VIq2qkppGmpawgACF7CHMDW5kBzTYnFnnndxWyGM1kp5ho6Vz8oy28bXubtBG97bWbfFgvnn0oNUk9q/1PwoOudV+HyeL1GIJEgICAgICAgICAgICAgICAgICCI679xUfN03sqhByrKO1D4/4QplEPeizEXEVDnBoYcOAAnFcZZg5WxeW265IhK50g2nDLwzPe/ELB8bQMOd8+kc309GYWuiagMmY9z3sAdcuYecMjxscr78jkTkdyCSnTEHCrNsOf9Eg32yA5nSR5j0oMbrBXxvYGx1D388Et2TIm5AjEcAGI9F9wJzQVNUtap6R2BtZPDA4lzxEGus7DYODXgi98N+kBZ30aXnNoTEzCQVfKHUiMmLS9S54bk10MYBNxxtllfzKns2l2MygVRWSSSGWSR7pHOxl7iS4u34sW+62iIiMQhNRrQ3AGur5iLA4X08MgD8IDjdzOdxHDdvO8yMZrRrC+aNrBXSTNebvaYmxDIDDiwgYrHhmBYII5fmW/wAf3IOu9Vt4+TxezYgkSAgICAgICAgICAgICAgICAgIIhrv3FR82zeyqEHLFQO1D4/4QrSiG4OT7UKgno4pKiHaySMxvc6SRoFyQGgMcBYC3XvV40+US1inLKR1XJlotoJ7D4XymnyG6+b0imSKZab0LoGB+l+xJC4wNqJWnOznMiD3NBI6cIBI6TuUU0+K/Cy1J4YluWPk20SRfsMC4vnNUccwcn9C0nSiJ6Mo1JQrlS1NoaWl2tJEYpGSNGT3vD2vuO/ceo3CX0oinFBW8zbDUa52wgICAgq959L7kHXmq2/9Hi9mxBIkBAQEBAQEBAQEBAQEBAQEBAQRDXfuaj5tm9lUIOW6sdqHx/whTKIbl5NYj2HEMbmh4Y8WOXNLw5tzkLhxz3Xbmu+lsUrOPR6NPsVnHolely/C4l5BLHtADg4kyZX5u4Nb6beSaY9Pd+S1YjpHu9OzROjYT/KrmhxBE82YOdw1/FV2sx7XE/H5S8LxfU8vQ1LR3j5w3ZHXSkXh2Jxkl+1LA5pIALTiI5oOKxF8nW4WXZOjSJxfPuxn6PDnxG94idLhx65mImOnfH4xlA+Va7oLh5LYyG5ZNLnSySHCMshjwjIZNVdxHDtpzHOZj6R9MujabyNXdxSs5iIn4d/yzhqVeM98QEBAQVe8+l9yDrvVbf8Ao8Xs2IJGgICAgICAgICAgICAgICAgICCIa8dzUfNs3sp0HLld7234/4QplEMlqzrHJADGaueKMAloiwus43zs4GwvYkDfmpi9o5RLSupasYiWTr9cJdm7Z6TqnP3Bro2NBzAJxDdliPmU+Zbunzr90U0fUYZmPfJI2zw5z4z2zfclpPfHPf0qsWmJzDG9K3rNbRmJ65S7+cbQ4X0lVOaWm5bG0EOGHCMxnfnfwM9/atb+pwf3Ts/+3H5sbpiodVRnZ1FTUGAGV7XsDWsjFmmTI8C5ozHFZ31r3+1OXRobPQ0JmdKsRlHJYi22IEYm4hfi08R5is3SpoCAgIKvefS+5B13qtv/R4vZsQSNAQEBAQEBAQEBAQEBAQEBAQEEQ137mo+bZvZToOe9B6HZUtcJMVmWIwm28W6OpWVhJKLkvErQ9gdhO7FI0XtlexF1WZrDK2406ziZVzyS9R/XM/JRxVV9q0u7GRahROeGAS4i7DYuAzG+9xlbNXiuejabxEcWeTJ+5N/G2Z+S08m3Zn7Tp91rX8mrYRd4fYm12yNdnvsbDqVbac16wtTWpecVkoeTVszcTA+wNrukaLnquM1NdK1ucQi+vp0nFpXPuUDr/Wt/JT5F+yntel/UxrtQYw/Z4ZceLDhDgbuOQAyWdo4eretotGaswOR13gn9cz8ll5un3a+XfsttIclWxZjka/CDYlsjHWvkLgDpU11KWnESiaWjnMITrZohlNgbHis8FxxG+YNuhXlR1Bqtv8A0eL2bFCUiQEBAQEBAQEBAQEBAQEBAQEBBENeO5qPm2b2U6DS3J5Di2vUGferKti6uVTNvspr4SwtZzrDGe5ueHEeMheXO7r7ROnZ8xaKT4heurPKc4jOOeIx++61qX1EYLnxytDXYSSCAHdF/KFhfd3pGbUn8Hk32+6pEzbMRE4Whu0bUXuc+vnb/tX0XhU+ZfTmfWPo+k3Wf7sjnz4ac/wT/R+iYnRRuLJHF8TXEiRw5xAJvnkPF/8AdtXdaldS1YxymfSGmh4ZoW0q2tnMxH81u3xRnWemDZjEy+DA02Lic7XO/Na3vN9pxW657MNHRro+I8FM44c4zM/Nj6M2cGF+G7w0CzyednezQeNh5QurZxjb5xnr27+9weK6E6m75XxnhjHPt7l5WxvBNnMY2MNbkXuxE3Lsw2xLeJGR4LPRm+pq5t9jrHeffOekdo++eWFtzTQ2uhFInGpPKZnOKxz5VxnNp/mtyxHKOcysqG+0ZLvIeD47ZcfEvJ8Zt5fmzHpH0fQ+CU/4WlXOff8AfKaUlcXR3Di3nkWAcSQGgk2aDkF8tt91bU0uKLY5z3n0jt2fSauhFdTExnl7u/v7sfrHVlwkj33Dc+Byabha6W7md9Gl19//AK5U1NCPZZv++rSfKnFhfB1xu9ZfQy8eHQ2q2/8AR4vZsUJSJAQEBAQEBAQEBAQEBAQEBAQEEQ137mo+bZvZToNSclEdzP8AFj+1ysqltbotxeSG3B6C37yF5G48N83Um8T1fO77wjX1te2ppzGJ75/SVaYVT2CN7pHMBya57SMt1+dcgJbYa1q8Fr5j4/6M7eG+IXp5dtSJj4z+i/o6cMw42B4aAC07jlbj/HiXrbfOjFYrPSMfR7vs1Z0I0bc4iIjn64fahrM9lHUtHe9sjsOq2Pd5V6VN9HLiiJ78oeRreE63ONK8x2/inH4Y+q3igc513g5C13FpJ6O5J9KruN1S+nwUjHNbw3w3c6Ov5uveJ5YjGZ+cQ8T0hDrtaTcWu0tBHA7yPR0qdvu6U0/LvHqeIeHbrV3HnaFojMY55iY+GIn0+95NO7ds39wGd1HkAb5c70LojxHTj0nrnpH6vN1fA95qcOZryjH2p/yrmCmwtGQuOF8vFdeNv49qrqR04omPyw+q8O07bXT06zOZr1+a9gri1uHYOIxXzLQcxY5tkBsRwXy+j4VvdLTnT/gmM562iemPTHXs9u+907W4uf5fVTqZTK4kxluLffDYWyAAa49C6Nr4XuI3kbjVmse6ue2PWGeru6zo+XXP3/HLU3LOy0lN/lP9dfQS8+G+dVt/6PF7ONQlIkBAQEBAQEBAQEBAQEBAQEBAQQ/Xfuaj5tm9lUINAat6c7FxEMxYwN5taysiGfi5QHNvanYb+Eb/AGhB9k5QSRbsWIdbcj50FH+fZ+AH+4/kgqx8ohaLdixnO/ON87WQyoO5QDc/0cZm/df9IjIzlELTfsZuXS42Qy+ycpdxbsOMdYyPkKJW55R//W+t/wBIPcfKeWi3YrDc3OI3v1btyDxJymXN+xWjqa6w6MhZRkRrWvWLs0sds8GzaRvve5ukyOodV9/6PF7NihKRICAgICAgICAgICAgICAgICAgiOvA5lR83T+ynQczN3DxKyHpB8QCEHh32IhZRtklJwWAaLm7msAF7C7nEDeRxUJeZo3xEY7EOFwQ5rwRci4c0kbwRv4JkmFRwUo6KbmonKk5qDwVCXwqB17qs7nEdFLAfOwD8KCSICAgICAgICAgICAgICAgICAgjetMON4j/vFLPEPjOaGNHl2jj5Cg5bivYX3gWPURvFvGrIekBAQeZGXBHSLIKlLot7GyMeHFsrW2dGGuIwuDhzXFtwRfiowkqtFve2NjAQ2JrrukDWklzi481rnWAFuKYFmGWFugKVVNzUQpuaiyk5qBDC57msYCXPcGtA3lzjYAeVQl1xquwdkVVjcQiCn8TomveR/tkjPlUCSoCAgICAgICAgICAgICAgICAgw+tOjHzwdoIbPC4Swk5DaNBGEngHNLmk8MV+CDRuteqEk0r56OE7SRxfUUmQlikOcj4Wk9tiLrnm3LSSLdE5EGqonRHDKx8ZHCVrmHzOAU5Qo7ZvhN84QNs3wm+cIG2b4TfOEF7RacdELNfG5vgyWIHizBHnQfK7TbpRZz42t8FlgD48yT50GOMjfCb5wiFNz2+EPOEMKbnDpHnCEKlJQyTHDDFJK7oiY558zQUlLYOpepktLK2oqYQ+ojsaakFnO2x7iWoIyia3ugwnE4jgGkqqW+dU9EOpaZscj9pK4mSd/hzSHE8j/AAg5DqaEGYQEBAQEBAQEBAQEBAQEBAQEBAQY3S+i4ZReWMG2dwBe/A55HyoMHPo2QDtU8hHRK+QjzNdYeZBZmln8KH66D52LP4UX10H3sSfwofroPnYs/hRfXQfexJ/Ch+ugdiz+FD9dA7Fn8KL66AKWfwovroLyHRzyO3TyWO9sbnWPja8kehBnNEaLhiAMTLG1rnfbiBwaDlkLbkGSQEBAQEBAQEBAQf/Z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21" name="AutoShape 28" descr="Resultado de imagen para pc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23" name="AutoShape 32" descr="Resultado de imagen para pc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25" name="AutoShape 36" descr="data:image/jpeg;base64,/9j/4AAQSkZJRgABAQAAAQABAAD/2wCEAAkGBxQSEBQQEBAQFRUUFBAVFBQUFRQVFRQYFRIWFhQUFBQYHSggGBolHBQUITEhJSkrLi4uFx8zODMsNygtLisBCgoKDg0OFBAPFywcHRw3LDctKywsLzcsLCw3LCwsLC4sLDc3KywsLCwsLCwsKywrNywsKywrKysrLisrKysrK//AABEIAKgBLAMBIgACEQEDEQH/xAAcAAEAAAcBAAAAAAAAAAAAAAAAAQMEBQYHCAL/xABSEAABAgMCBgsKCgcIAwAAAAABAAIDBBEhMQUGBxJBURMWIjVUYXF0kZPRFDJSU4GSobGz0ggVNEJic6KyweEjRFVyo8LwFyUzQ2OCw9Mkg/H/xAAZAQEAAwEBAAAAAAAAAAAAAAAAAQIDBQT/xAAnEQEAAgEBBgYDAAAAAAAAAAAAAQIDEQQSFDFBURUhMjNSYQUTQv/aAAwDAQACEQMRAD8A3giIgIiICIiAiIgIiICIoVQRRQqlUEUUKpVBFEqoVQRRQqlUEUUKpVBFFCqVQRRKpVARQqlUEUUKqKAiIgIiICIiAiIgIiIMUykY4DBcoI+YXve8Mht0F1CbToFAVrSFlhwg9ocyRaQbjbar18I8f+BLc4/4nLX2AJzNlYQ2Mnc31cNJ1EKRkkTLBhEXycIcp/NSjllwhwWB0/msYwq7Zc2xzc01sFa8RziVMhTkFgoZNjzrc5wr0FBkRyyYRv7lg/15V4OWXCHiIXo7VjGEcIw3gCHKsg0rXMLjWuup/qqtkKOGm3OdTQ6lvQg2HByuz5Fe5SaXkAUCSmWmZZGbs8D9GSM4ACtCQK18qwF+GCP6KtWFJjPLHcfYpmR19hXCGxS0SYArmQ3RANdG1C55nMaZyI90QzcwC4k0bEe1o4g0GgC3tjHvXG5q72a5vJuU4671or3RM6QuTsZZvhs11sTtUt2NE5w2a61/aqVrhqCmADUF74/HzP8ATL930i7Gqd4bNda/tUp2N09w6a61/ap4YNQ6AvQY3wW9AVvDZ+SP3/SidjhPcPmutf2qW7HOf4fNda7tV0EJvgt6AvYgs8BvQFPhlvkjiI7LI7HSf4fNda7tXg464Q/aE11ru1ZB3OzwGeaE7mZ4DPNCeF2+SOIjsx7brhD9oTXWOTbrhD9oTXWOWRiVZ4DPNCqIUozxbPNCeF2+SJ2mOzFNuk/+0JrrXdqht1n/ANoTPWuWfSeDYbj/AIUPj3LVcoknBAzRBheY3sWdvx8xOm8pO2xHRq446T/7Qmutd2ptznuHzPWOWyzIwvEwvMb2J3DC8VC8xvYpjYrRysrx1ezWe3Ce4fM9a7tXg42zvDpnrXdq2f3DC8TC8xvYncMLxULzG9irwE/I46vZrOXxunWOD2zkerTUVeSLNYK6kxNwq6bkJaZeKOiwmOcBrItouYsfITWzdGta0bGywAAVq7UujsmA/ueS5vD9S8WSu7aa9ntpberE92UIiKiwiIgIiICIiAiIg1L8I7e+X5yPZvWtsDxAJSFUgbnTylbK+EdvfA5yPZPWrMHy+fKQg5rS3N1kaTfYpgT40wzwm9IVPEiA3EKRFwS3wW9J7F5dBLQAHEACg3Rs9CkeYxVI8hTImd4Z06TpvVJHFe+NeVQPcSE4ioa4jWAadKoY5sb+92KqEy4DNDiG2bmpoaax5SqOYuHKg64xh3qjc1d7Nc2vNy6Sxg3qjc1d7Nc2ONy0w+uqtuUogqY16khRBXbi2jz6KtsRTWuVCHKY2ItYupMK5rlMBVGyIp7XrWJUmFQCvQUlrlMaVfVXROYquWYSQBeqNivMsBDbU98dGpRadGdle0iG3NF+lQaqaESbSqlqwmNHms9Io0UFVUREQa1ygfLP/XD/AJl0bkz3nkebwvUucsoIpOW+Kh+ty6NyZ7zyPN4XqXCz+5Z3MHt1ZMiIsWoiIgIiICIiAiIg1N8I7e+X5yPZPWsMGTDWSkIuNBm/zFbO+Eef7vl+cj2T1q/BUvnSsKpFM26nGVMCXEwnC8NeHOzgCASDcdanRZNv0fNVNFgAauhSJEVh8E300KgmbDurOVVcRvH6FSxHEafUg8Mk3uaXtbVovNRx8fEVSTFw5VUPiGtalSJnvR+8oHW+MG9UXmrvZrmom5dK4wb1Ruau9muadS0w+uqtuUooiLsPOjVRBXlRQTGuU5j1TtUxpWtbImFWxynscqRhVxkII79/et9J1BbxLOYXLBkANGyv/wBo18anbASc5tvFq5OxUJmS93qGoK7SdQK6NYtUTOnm819Y802UoRTV0hVQhqdBgtffYdYvUx8u5t4qNYu/JY2t5sJU1F5IVeyTJvs9anNlw24eVU34RFZW+FKk32BVcOAG3DylTiFBVm0ytpo1JlM+Xn6qF63LojJnvPI83hepc75S/l5+qhfzLojJqP7okebQvurjZvXZ2sPoqyVERZtBERAREQEREBERBqX4R+98vzkeyetXYFnG9zQ27qoBBs4ytpfCO3vl+cj2T1pvATv0VpAtN5AUwLtEjjU7oVJFicRUYkUC9w6QqbullakgiosrfxKR4iV1HoVLEguNzTrVwmMIQyX0FM7N+dW6+qp5maa54cKAWWE1sFwt8igULpV/gnR6blInIZaADfnfgri1tlKtJzCLx3xcCD0KhwkKANNLDoNdGtB1jh/emLzR3slzQDculsO70xeaH2S5obeFph9dUW5SmIiLrvOKKIphD01TWhS2qdCbU0V4JVEtCreaAWkqfEj5xAFjRcPxKkRXfNaNyPSdZUGVuAJr0lbwpKuhPpYPKVkGA4nzfKPxVJgnF976GKcwavnfkrzNQRLxIRhgBjqtOk514JPGqZLxyYW813lpGtveq7wIdBSn5q3QZil9FWQp8XBeK29Km7EPcaTFKts4j+ConBTo7i64/irdMB2mv4K1I1Z2nR7ivaNPQqR83qHSvLlJiBbRWGU2lq/KJEJnST4uH/MukcnYpgmS5vC+6ua8f/ljvq4f4rpfEAf3XJ83g/dC4uf3LO3h9uq/oiLJqIiICIiAiIgIiINTfCO3vl+cj2T1z2Hni6AuhfhG73QOcj2T1zwgjncijnryikes8qGcoIgjncnQFBzrEUCg6+w5vRF5ofZLmdhtC6Yw3vPE5mfZLmmUhlzgACTTQtMPrqi3KUxFV9wP8F3QncD/AAT6O1dd51IohVXcD/BPo7U+L36j6O1BTtU8HQP/AKvbpJ7G5zmRA3ws0kcmdcElp3MNWNFRpNpV4lErrIYEe+1+4b9ro0K8QosvLjvm10/OcexYrMYRiRO/e48VaDoCkNI41dnNZ6sxdjSBZDhk8bjT0BSIuF3xqbJmkAghtLK+tY5DcONVcGKrRFVJozXB8w1zRYQRZuXfgaq6QjqcD+8KekLEcETO6prWQwIqxvGjCYXhrtbT5LfzUXta4EZw5DZ61SQpiy9e3Rq3lZaKyt8RtDQ6FKcLFVzbbKhUhK2rLG0aNVZQPljvq2fiumMQ965Pm8H7gXM+UL5a/wCrh+orpnETeyT5vB+4Fxc/uWdvD7dV9REWTUREQEREBERAREQan+EbvdA5y32b1zwuiPhGb2wect9m9c7oCmS0B0R7YbBVziGtGsm4KWp0lNOhRGRWUzmODm1tFQbKqRXTeL0xCa58SHQM77dNNLaa7Va1ep/GePGY5j8yjxQ0DrBWtG1dZarKgKBUVAoOvcNbzxOZ/wDCuZYN45F03hVhdgd4AqTJ2AfUrmCG+lDxK2OYi0TKJ5K1KKlM59H0rwZ/6PpXR4nGy3JVqKgOEvo+lefjT6HpTicfc3JXmSnokF2dBiPYfok28ouPIVk0hjDKRqMwlJNJu7olxscQcbmNsd5Fr/40+h6VH40+h6VWc2Kepu2bcGTaDMsMbBk+yI28MiC0cRc21vlCxrCuJU7LWxJZ5b4UP9I37No8qxHB+MsWA8RIDnw3D5zXU6dY5VtPFLK1OTDXwzKy8R0Jme6IYjoecM4NG5DSK1PEFnO0zSfKd6FtzX6YAwW0NhF4NhHKFWQGrIcZspcMvMOawPLPcWg5wiEOt1OzAQsOnMaoJNYMo+HxGLnjpLarfHttP68mVsU9GQQImbQjQr/Bj1AK1wMaf9L7X5KrgY7FopsFafS/JaW2rFPVlOC3ZsaFMKobHWthj6eD/b/JTGZQSP1f7f5KnEYu6k7Pfs2WIlQqCI6hIWEtyj0/Vvt/kphx52QB2wwm3jdRqGzXuVNdpxR1ZW2XJPRj2P5rOP8Aq2eorprETeyT5vB+4FytjLPbPHfEo0blraNdnCwaHab11ZiUymDpQEUpLwfuBczLMTe0w6eKJikRK9IiLNcREQEREBERAREQap+EXvbB5y32b1zsuifhF72wecs9m9c7ICIikESqICgVFQKDtLA4rKwQbjBhezCwyfyRSMSI6IDFZnEuzWu3IJvoDcFmeAvksD6mD7MKuUDWhyLyXjI/nDsXk5FZLxkfpHYtmog1j/YnJeMj9I7FA5EpHxkfpHYtnog1f/YjI+Mj9LexY9jhkzkpFkN4EzEz3FtM9raUbWveFbxWI5RJ5kKHCMRrXVe6gP7uhBpba7J+Imuub/1qbL4FloZJhsnWEihLY4bUajSHaFlgxjl/Es6U2wS/iWqRiUzgWViOzojJ1zqAVdHaTQXCph3KVtdkvEzfXM/61mJw7L+Jb0rycNy/im9KCjxTyYyc82I4Omoexlotex1aivgClyvhyFynCZnpZ7qynJ1MMiMjOhtDRnMBpyFZgoGr25E5KlKxDZSpe+067DRen5FpIgDd2Xbt+u3StnIg1hEyLyhIJc+oAHfP0Cg06FSTGQyWcatmIrNYFtTr3VVtpEGqMHZDpVkVr4seLEa0glhzQHU0GguW1YbA0BrRQAAAagBQBekQEREBERAREQEREBERBqv4RLCcGQiAaCZYSdVWPFvlK50quuMpArg6MCAagChFdIVgbi1KForKS9w/y26kHM1VOlJt0J2ewtrxgO9BXRMfE+RP6nA80Km2kSJ/VIPmqRoZ2FXmtRCNaV/RstpdWxUS6FiYiyPBYXQqSLiXJi6WhdCDQtUpWwLeD8VZYXQIfmhXLF3AMu173bBCq1lRuG2Gt440Gb4IxllocvBZFiGGWwoTXbJDiMoQwA2ubRXqSwpBjCsGPBiDWx7Xeoqjxjw1Ak5YzEz3gzRQNDnOJua0aT2LWE/lRwZEdQ4MiO+kRCaekGoUDc6LQ/8AaRLMqJZuEoHJGZEZ5sQkK64My0hgpMQHxBoe3MY401tziD5KINm4y4UMvAL2AF7iGsqCRU6T5Fhr8L4SNoL+L9EKepWLDuVWTm4WwxJabAJB3LoYIPKHVCsULG6QAoPjUADxrTTy56DMzhXC3hHqR2KzYwQZ+aze6GPfmVzaQiKVpWwDiVp23yHhYW6xnvqO2+QqBn4Wt+mz30Eva/H4O/q39ij8RR/EP8x3YvW2+Rr/AImFxx50P30ON8l47C/TC99BJdgWN4h/mO7F4dgiL4l3mu7FPONkmf1jC3TC99IeNMqTQTGFv4R/mQXTFufnJMPECGwB5BcHtcbRcRYr3t0wiP8AKl/NesQ20Sor/wCVhUU0EQa+TdLwMbZYCvdWFeQtge8gzpmPE2O+hQT/ALXj8VnmBZ8TEBkYCmcLRfQiwjpC0LhHGeWIA7qwi6orQCDTykOqFk+AsrEtLQWwDLTJDW7kjMq6099V3pQbgRamGWyFwSJ5HNXuDlsgZ27lYwb9FzXHoJCDayLBsX8qUlNxmwG7NDe85rdkaACTcM5pIHlWcoCIpbo7ACS9oAsJJFnEUExFTw5+E45rY0InUHtJ6AVUICIiAiIgIiILfh6WESA5hzbad8Ki/SArP8WR/wDQ+2sliww4UKjmIMWfguPqg9L1L+LI+qD0vWWlihsQQYmcHx/BgdL1Ldg2N4MDpesv2EKGwBBhpwXF1S/21NlcFxa3wALM7NDqltbQKrLO5gggAXBBo7LrjCIkwySY7cwBnPpdsjxceRv3lrLBsTNcX2WCgrS0m+w8Su2MsoXTcd0xEIc6NGdurK7s0za3ilFRw5dgFBMgDlCmBKzjnFzRxuAIpTWbfQvWeBbe01qNLa6m1/qinNl2Czuka7xpXpkvDFgmqXm8abygkF4uc635rgQSOXdUFijswvrRwForY4aKur6FUw4EMWCaAvN403r2IbOF+kKRR7Iylne3OaTQay4W2r1srdLiRe0/OadAzc6wcarMxnC/SEzWcL+01EqLZADY7dXVBG6A8I1oKr06JyW982oDbdINbVWUZwv7TV6lYcFv6wCL6Z4FpNSUQoc8ZoJNWVNHaWFtlGtzqm9e3UFpduqCjwW1NbTUZ3HcqlsvCHezYAqTSrbKmqgyBDAoJsC82Fum9QKYwqg0tqD84atWeqWTtY4bJmjwcwurUa9CuMGTgtdniYZW28tN96mtgQgS4R4VTYbIaC2RYjHQWjOOe0CooacdtfSjolYTHg2tNtvgm2wnVxK4tlYQaWiYh0dWtjNNqS8qxlgmmFvgnNoDrsNUFG97RFBqCHAg23VFRp0Kne+jnM2TNBtsFb79KukWA118zDvBspeLtKCC2ocZmESK0JAN9/zlIs0lMFrw5poQQQdRBsPqXSmLGMkzNSsKYbBhPDxRxaTY5tjg4VvqFz8/BkNxLnTLCTqzR6ity5DoLmS8wzOLoeyMcyo0lpziNYsaomEsQyi5T59kxElIIbLthksL2jOe86SHOG5HJatXOnYjq58SIamp3RtJ0kVXSmN2TeDOPdGY4w4jr9LXHWQtb4XyRzTKljWRB9Gw9ChDDcEYGEYZzI5a7lNVkGDMdZ7BMVrTHdHg/OhRCXWacxxtafQrRM4qTcua7DGYRqFVa5+QmohAex7qXbkgqR1Xi5huFOy0OagOqyIK00tIsc13GDYrmtb5CcGxoGD4jI7XNzo7nNB1Fra+kLZCgEREBERAREQEREBERAREQYzhjE+HGcXsiOhkkkgNY5tTeQHg0rxK0nJ+7RM/woPuIiBtBfwn+FA9xNob+E/woPuIiCO0N/CT1UH3E2iP4Ueqg+6iIG0WJwo9VB9xR2ixOFHqoPuKCII7RH8J/gwPcTaI/hI6mB7igiCO0R/CR1MD3E2iv4QOpge4iII7RX8IHUQPcTaK/hA6iB7iIgbRXcIHUwPcTaK/hA6mB7iIgjtFdwgdRA9xQOIjuEjqIHuIiD1DxDPzpgeSDA9xZTgnBjJdmYwk1NXOde40pb2IiCuREQeXwwbwDyiqkfF8Ktdih1/dCIgqGtpYFFEQEREH/9k=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26" name="AutoShape 38" descr="Resultado de imagen para pc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27" name="AutoShape 40" descr="Resultado de imagen para pc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29" name="AutoShape 44" descr="Resultado de imagen para pc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574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792326" y="6356350"/>
            <a:ext cx="561474" cy="365125"/>
          </a:xfrm>
        </p:spPr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14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20672" y="817614"/>
            <a:ext cx="60547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/>
              <a:t>Niveles de gestión de procesos: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6526"/>
            <a:ext cx="12192000" cy="5153957"/>
          </a:xfrm>
          <a:prstGeom prst="rect">
            <a:avLst/>
          </a:prstGeom>
        </p:spPr>
      </p:pic>
      <p:pic>
        <p:nvPicPr>
          <p:cNvPr id="8" name="Imagen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20" y="2012954"/>
            <a:ext cx="1951086" cy="268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2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780294" y="6356350"/>
            <a:ext cx="573505" cy="365125"/>
          </a:xfrm>
        </p:spPr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15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82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40631" y="684474"/>
            <a:ext cx="6054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/>
              <a:t>Niveles de gestión de procesos:</a:t>
            </a:r>
            <a:endParaRPr lang="es-ES" sz="36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95" y="970096"/>
            <a:ext cx="10900610" cy="5249729"/>
          </a:xfrm>
          <a:prstGeom prst="rect">
            <a:avLst/>
          </a:prstGeom>
        </p:spPr>
      </p:pic>
      <p:pic>
        <p:nvPicPr>
          <p:cNvPr id="9" name="Imagen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20" y="2796809"/>
            <a:ext cx="1900148" cy="190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6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-60960" y="3492117"/>
            <a:ext cx="12192000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es-ES" sz="4000" dirty="0" smtClean="0" bmk="_Toc431471956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MEMORIA DESCRIPTIVA</a:t>
            </a:r>
            <a:endParaRPr kumimoji="0" lang="es-ES" altLang="es-E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Matías Leandro Ferraro</a:t>
            </a:r>
            <a:endParaRPr kumimoji="0" lang="es-ES" altLang="es-E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Año: 2015</a:t>
            </a:r>
            <a:endParaRPr kumimoji="0" lang="es-ES" altLang="es-E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kumimoji="0" lang="es-ES" altLang="es-E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altLang="es-ES" sz="12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Título: Ingeniero Electrónico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Director de tesis: Sergio Hilario Gallina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Departamento: Electrónica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Imagen 1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51" y="955491"/>
            <a:ext cx="22383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9 Conector recto"/>
          <p:cNvCxnSpPr/>
          <p:nvPr/>
        </p:nvCxnSpPr>
        <p:spPr>
          <a:xfrm flipV="1">
            <a:off x="3416968" y="4097463"/>
            <a:ext cx="5338604" cy="1733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029264" y="393807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28528" rIns="91440" bIns="228528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16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8929"/>
            <a:ext cx="12192000" cy="577517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" y="95163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43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780294" y="6356350"/>
            <a:ext cx="573505" cy="365125"/>
          </a:xfrm>
        </p:spPr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17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564105" y="950495"/>
            <a:ext cx="5025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Prototipos desarrollados:</a:t>
            </a:r>
            <a:endParaRPr lang="es-ES" sz="36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3645569" y="2151727"/>
            <a:ext cx="388016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Primer prototipo.</a:t>
            </a:r>
          </a:p>
          <a:p>
            <a:endParaRPr lang="es-E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Segundo prototipo.</a:t>
            </a:r>
          </a:p>
          <a:p>
            <a:endParaRPr lang="es-E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Tercer prototipo.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66280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900610" y="6356350"/>
            <a:ext cx="453189" cy="365125"/>
          </a:xfrm>
        </p:spPr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18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82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923674" y="120315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187118"/>
              </p:ext>
            </p:extLst>
          </p:nvPr>
        </p:nvGraphicFramePr>
        <p:xfrm>
          <a:off x="2489222" y="552156"/>
          <a:ext cx="7976848" cy="5679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Visio" r:id="rId4" imgW="9991591" imgH="7134345" progId="Visio.Drawing.15">
                  <p:embed/>
                </p:oleObj>
              </mc:Choice>
              <mc:Fallback>
                <p:oleObj name="Visio" r:id="rId4" imgW="9991591" imgH="713434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222" y="552156"/>
                        <a:ext cx="7976848" cy="56796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0" y="620801"/>
            <a:ext cx="42349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Diagrama en bloques</a:t>
            </a:r>
          </a:p>
          <a:p>
            <a:r>
              <a:rPr lang="es-ES" sz="3600" b="1" dirty="0" smtClean="0"/>
              <a:t>Del sistema:</a:t>
            </a:r>
            <a:endParaRPr lang="es-ES" sz="3600" b="1" dirty="0"/>
          </a:p>
        </p:txBody>
      </p:sp>
    </p:spTree>
    <p:extLst>
      <p:ext uri="{BB962C8B-B14F-4D97-AF65-F5344CB8AC3E}">
        <p14:creationId xmlns:p14="http://schemas.microsoft.com/office/powerpoint/2010/main" val="295192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816388" y="6356350"/>
            <a:ext cx="537411" cy="365125"/>
          </a:xfrm>
        </p:spPr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19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962526" y="884721"/>
            <a:ext cx="387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Estaciones remotas</a:t>
            </a:r>
            <a:endParaRPr lang="es-ES" sz="36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1155030" y="1885687"/>
            <a:ext cx="10058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S</a:t>
            </a:r>
            <a:r>
              <a:rPr lang="es-ES" sz="3200" dirty="0" smtClean="0"/>
              <a:t>e puede  dividir en dos sistemas de control realimentados:</a:t>
            </a:r>
            <a:endParaRPr lang="es-ES" sz="3200" dirty="0"/>
          </a:p>
        </p:txBody>
      </p:sp>
      <p:sp>
        <p:nvSpPr>
          <p:cNvPr id="8" name="CuadroTexto 7"/>
          <p:cNvSpPr txBox="1"/>
          <p:nvPr/>
        </p:nvSpPr>
        <p:spPr>
          <a:xfrm>
            <a:off x="1438051" y="2993802"/>
            <a:ext cx="937833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Sistema de control de humedad de suelo.</a:t>
            </a:r>
          </a:p>
          <a:p>
            <a:endParaRPr lang="es-E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Sistema de control por tiempo en una franja horaria </a:t>
            </a:r>
          </a:p>
          <a:p>
            <a:r>
              <a:rPr lang="es-ES" sz="3200" dirty="0"/>
              <a:t> </a:t>
            </a:r>
            <a:r>
              <a:rPr lang="es-ES" sz="3200" dirty="0" smtClean="0"/>
              <a:t>    preestablecida.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05423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pic>
        <p:nvPicPr>
          <p:cNvPr id="3074" name="Imagen 1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51" y="955491"/>
            <a:ext cx="22383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9 Conector recto"/>
          <p:cNvCxnSpPr/>
          <p:nvPr/>
        </p:nvCxnSpPr>
        <p:spPr>
          <a:xfrm>
            <a:off x="3699802" y="4133557"/>
            <a:ext cx="4562475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-60960" y="3492117"/>
            <a:ext cx="12192000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ES" sz="4000" b="0" i="0" u="none" strike="noStrike" cap="none" normalizeH="0" baseline="0" dirty="0" smtClean="0" bmk="_Toc431471956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MARCO TEORICO</a:t>
            </a:r>
            <a:endParaRPr kumimoji="0" lang="es-ES" altLang="es-E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Matías Leandro Ferraro</a:t>
            </a:r>
            <a:endParaRPr kumimoji="0" lang="es-ES" altLang="es-E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Año: 2015</a:t>
            </a:r>
            <a:endParaRPr kumimoji="0" lang="es-ES" altLang="es-E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kumimoji="0" lang="es-ES" altLang="es-E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altLang="es-ES" sz="12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Título: Ingeniero Electrónico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Director de tesis: Sergio Hilario Gallina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Departamento: Electrónica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029264" y="393807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28528" rIns="91440" bIns="228528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2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8929"/>
            <a:ext cx="12192000" cy="577517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" y="95163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32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864516" y="6356350"/>
            <a:ext cx="489283" cy="365125"/>
          </a:xfrm>
        </p:spPr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20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010653" y="729133"/>
            <a:ext cx="387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Estaciones remotas</a:t>
            </a:r>
            <a:endParaRPr lang="es-ES" sz="36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1636294" y="1288168"/>
            <a:ext cx="7078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Sistema de control de humedad de </a:t>
            </a:r>
            <a:r>
              <a:rPr lang="es-ES" sz="3200" dirty="0" smtClean="0"/>
              <a:t>suelo:</a:t>
            </a:r>
            <a:endParaRPr lang="es-ES" sz="3200" dirty="0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697350"/>
              </p:ext>
            </p:extLst>
          </p:nvPr>
        </p:nvGraphicFramePr>
        <p:xfrm>
          <a:off x="1010653" y="1948810"/>
          <a:ext cx="10194218" cy="4331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Visio" r:id="rId4" imgW="8743925" imgH="3667048" progId="Visio.Drawing.15">
                  <p:embed/>
                </p:oleObj>
              </mc:Choice>
              <mc:Fallback>
                <p:oleObj name="Visio" r:id="rId4" imgW="8743925" imgH="3667048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653" y="1948810"/>
                        <a:ext cx="10194218" cy="43316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594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659978" y="6356350"/>
            <a:ext cx="693821" cy="365125"/>
          </a:xfrm>
        </p:spPr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21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935817" y="684474"/>
            <a:ext cx="387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Estaciones remotas</a:t>
            </a:r>
            <a:endParaRPr lang="es-ES" sz="36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1419728" y="1279662"/>
            <a:ext cx="112856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Sistema de control por tiempo en una franja horaria </a:t>
            </a:r>
            <a:endParaRPr lang="es-ES" sz="3200" dirty="0" smtClean="0"/>
          </a:p>
          <a:p>
            <a:r>
              <a:rPr lang="es-ES" sz="3200" dirty="0" smtClean="0"/>
              <a:t>Preestablecida:</a:t>
            </a:r>
            <a:endParaRPr lang="es-ES" sz="32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875547" y="33327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080084" y="352525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104210"/>
              </p:ext>
            </p:extLst>
          </p:nvPr>
        </p:nvGraphicFramePr>
        <p:xfrm>
          <a:off x="1454372" y="2356880"/>
          <a:ext cx="9283255" cy="3944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Visio" r:id="rId4" imgW="8743925" imgH="3667048" progId="Visio.Drawing.15">
                  <p:embed/>
                </p:oleObj>
              </mc:Choice>
              <mc:Fallback>
                <p:oleObj name="Visio" r:id="rId4" imgW="8743925" imgH="3667048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372" y="2356880"/>
                        <a:ext cx="9283255" cy="39445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301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768262" y="6356350"/>
            <a:ext cx="585537" cy="365125"/>
          </a:xfrm>
        </p:spPr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22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70020" y="807803"/>
            <a:ext cx="10864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/>
              <a:t>Sensor de humedad de suelo utilizado</a:t>
            </a:r>
            <a:endParaRPr lang="es-ES" sz="3600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844" y="1586481"/>
            <a:ext cx="4616868" cy="428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0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672010" y="6356350"/>
            <a:ext cx="681789" cy="365125"/>
          </a:xfrm>
        </p:spPr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23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82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63742" y="795033"/>
            <a:ext cx="10864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/>
              <a:t>Sensor de humedad de suelo utilizado</a:t>
            </a:r>
            <a:endParaRPr lang="es-ES" sz="36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906995" y="1479298"/>
            <a:ext cx="2706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/>
              <a:t>Características:</a:t>
            </a:r>
            <a:endParaRPr lang="es-ES" sz="3200" dirty="0"/>
          </a:p>
        </p:txBody>
      </p:sp>
      <p:sp>
        <p:nvSpPr>
          <p:cNvPr id="8" name="CuadroTexto 7"/>
          <p:cNvSpPr txBox="1"/>
          <p:nvPr/>
        </p:nvSpPr>
        <p:spPr>
          <a:xfrm>
            <a:off x="1921042" y="2324477"/>
            <a:ext cx="834991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Fabricante: Decagon devices.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Modelo: EC-5.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Tipo: Capacitivo.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Alimentación entre: 2,5V y 3,6V 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Consumo: 10 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Salida: Proporcional a la humedad de suelo desde 0% a la saturación.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44036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744200" y="6356350"/>
            <a:ext cx="609600" cy="365125"/>
          </a:xfrm>
        </p:spPr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24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806116" y="2757694"/>
            <a:ext cx="108902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Saturación: Entre el 40% y 60% de la tensión de alimentación.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Resolución</a:t>
            </a:r>
            <a:r>
              <a:rPr lang="es-ES" sz="3200" dirty="0"/>
              <a:t>: 0,25% de la tensión de saturación.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Longitud del cable hasta 40m.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63742" y="803474"/>
            <a:ext cx="10864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/>
              <a:t>Sensor de humedad de suelo utilizado</a:t>
            </a:r>
            <a:endParaRPr lang="es-ES" sz="36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663742" y="1811362"/>
            <a:ext cx="511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/>
              <a:t>Características(continuación):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402045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424160" y="6356350"/>
            <a:ext cx="929640" cy="365125"/>
          </a:xfrm>
        </p:spPr>
        <p:txBody>
          <a:bodyPr/>
          <a:lstStyle/>
          <a:p>
            <a:fld id="{1AA089EC-2C88-4870-ADA8-B5E3D31A34B1}" type="slidenum">
              <a:rPr lang="es-ES" sz="1800" smtClean="0">
                <a:solidFill>
                  <a:schemeClr val="bg1"/>
                </a:solidFill>
              </a:rPr>
              <a:t>25</a:t>
            </a:fld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25641" y="2538663"/>
            <a:ext cx="113197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¿Es importante que el sensor de humedad de suelo sea exacto?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¿Es importante que el sensor de humedad de suelo sea preciso?</a:t>
            </a:r>
            <a:endParaRPr lang="es-ES" sz="3200" dirty="0"/>
          </a:p>
        </p:txBody>
      </p:sp>
      <p:sp>
        <p:nvSpPr>
          <p:cNvPr id="4" name="CuadroTexto 3"/>
          <p:cNvSpPr txBox="1"/>
          <p:nvPr/>
        </p:nvSpPr>
        <p:spPr>
          <a:xfrm>
            <a:off x="625641" y="911758"/>
            <a:ext cx="6900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Calibración del sensor de humedad</a:t>
            </a:r>
            <a:endParaRPr lang="es-ES" sz="36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87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635174" y="6356350"/>
            <a:ext cx="718625" cy="365125"/>
          </a:xfrm>
        </p:spPr>
        <p:txBody>
          <a:bodyPr/>
          <a:lstStyle/>
          <a:p>
            <a:fld id="{1AA089EC-2C88-4870-ADA8-B5E3D31A34B1}" type="slidenum">
              <a:rPr lang="es-ES" sz="1800" smtClean="0">
                <a:solidFill>
                  <a:schemeClr val="bg1"/>
                </a:solidFill>
              </a:rPr>
              <a:t>26</a:t>
            </a:fld>
            <a:endParaRPr lang="es-ES" sz="1800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1838"/>
            <a:ext cx="12139855" cy="36459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10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732168" y="6356350"/>
            <a:ext cx="621632" cy="365125"/>
          </a:xfrm>
        </p:spPr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27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8890" y="789056"/>
            <a:ext cx="4978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Válvula de riego utilizada</a:t>
            </a:r>
            <a:endParaRPr lang="es-ES" sz="3600" b="1" dirty="0"/>
          </a:p>
        </p:txBody>
      </p:sp>
      <p:pic>
        <p:nvPicPr>
          <p:cNvPr id="7" name="Imagen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695" y="1854391"/>
            <a:ext cx="4523874" cy="376090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11868" y="1726738"/>
            <a:ext cx="2706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/>
              <a:t>Características:</a:t>
            </a:r>
            <a:endParaRPr lang="es-ES" sz="3200" dirty="0"/>
          </a:p>
        </p:txBody>
      </p:sp>
      <p:sp>
        <p:nvSpPr>
          <p:cNvPr id="9" name="CuadroTexto 8"/>
          <p:cNvSpPr txBox="1"/>
          <p:nvPr/>
        </p:nvSpPr>
        <p:spPr>
          <a:xfrm>
            <a:off x="1239252" y="2547890"/>
            <a:ext cx="57631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Fabricante: Todoriego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Modelo: S390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Tensión de alimentación: 24V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Consumo de corriente: 130mA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92660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652300" y="6356350"/>
            <a:ext cx="701499" cy="365125"/>
          </a:xfrm>
        </p:spPr>
        <p:txBody>
          <a:bodyPr/>
          <a:lstStyle/>
          <a:p>
            <a:fld id="{1AA089EC-2C88-4870-ADA8-B5E3D31A34B1}" type="slidenum">
              <a:rPr lang="es-ES" sz="1800" smtClean="0">
                <a:solidFill>
                  <a:schemeClr val="bg1"/>
                </a:solidFill>
              </a:rPr>
              <a:t>28</a:t>
            </a:fld>
            <a:endParaRPr lang="es-ES" sz="18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26858" y="716919"/>
            <a:ext cx="10509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Válvula de riego utilizada principio de funcionamiento</a:t>
            </a:r>
            <a:endParaRPr lang="es-ES" sz="3600" b="1" dirty="0"/>
          </a:p>
        </p:txBody>
      </p:sp>
      <p:pic>
        <p:nvPicPr>
          <p:cNvPr id="9" name="Imagen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91" y="1646926"/>
            <a:ext cx="4659730" cy="4392927"/>
          </a:xfrm>
          <a:prstGeom prst="rect">
            <a:avLst/>
          </a:prstGeom>
        </p:spPr>
      </p:pic>
      <p:pic>
        <p:nvPicPr>
          <p:cNvPr id="10" name="Imagen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61471"/>
            <a:ext cx="4556301" cy="43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8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761784" y="6356350"/>
            <a:ext cx="592015" cy="365125"/>
          </a:xfrm>
        </p:spPr>
        <p:txBody>
          <a:bodyPr/>
          <a:lstStyle/>
          <a:p>
            <a:fld id="{1AA089EC-2C88-4870-ADA8-B5E3D31A34B1}" type="slidenum">
              <a:rPr lang="es-ES" sz="1800" smtClean="0">
                <a:solidFill>
                  <a:schemeClr val="tx1"/>
                </a:solidFill>
              </a:rPr>
              <a:t>29</a:t>
            </a:fld>
            <a:endParaRPr lang="es-ES" sz="1800" dirty="0">
              <a:solidFill>
                <a:schemeClr val="tx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75200" y="476289"/>
            <a:ext cx="29631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Hardware</a:t>
            </a:r>
          </a:p>
          <a:p>
            <a:r>
              <a:rPr lang="es-ES" sz="3600" b="1" dirty="0"/>
              <a:t>e</a:t>
            </a:r>
            <a:r>
              <a:rPr lang="es-ES" sz="3600" b="1" dirty="0" smtClean="0"/>
              <a:t>stación </a:t>
            </a:r>
          </a:p>
          <a:p>
            <a:r>
              <a:rPr lang="es-ES" sz="3600" b="1" dirty="0" smtClean="0"/>
              <a:t>concentradora</a:t>
            </a:r>
            <a:endParaRPr lang="es-ES" sz="3600" b="1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400425" y="16088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4812803"/>
              </p:ext>
            </p:extLst>
          </p:nvPr>
        </p:nvGraphicFramePr>
        <p:xfrm>
          <a:off x="3631996" y="0"/>
          <a:ext cx="7383921" cy="687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Visio" r:id="rId3" imgW="5172067" imgH="4848277" progId="Visio.Drawing.15">
                  <p:embed/>
                </p:oleObj>
              </mc:Choice>
              <mc:Fallback>
                <p:oleObj name="Visio" r:id="rId3" imgW="5172067" imgH="484827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1996" y="0"/>
                        <a:ext cx="7383921" cy="68709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870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11044988" y="6356350"/>
            <a:ext cx="308811" cy="365125"/>
          </a:xfrm>
        </p:spPr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3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5"/>
            <a:ext cx="12192000" cy="57751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872916" y="1431757"/>
            <a:ext cx="84461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200" dirty="0" smtClean="0"/>
              <a:t>En el planeta existen ambientes con gran cantidad de agua, pero en otras zonas, existe escasez y sequia como en la provincia de Catamarca.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200" dirty="0" smtClean="0"/>
              <a:t>Esto provoca que los gobiernos y las empresas privadas hagan un gran esfuerzo para buscar nuevas formas para enfrentarse a los retos de abastecimiento de agua.</a:t>
            </a:r>
            <a:endParaRPr lang="es-ES" sz="32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720463" y="682904"/>
            <a:ext cx="2751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MOTIVACION</a:t>
            </a:r>
            <a:endParaRPr lang="es-ES" sz="3600" b="1" dirty="0"/>
          </a:p>
        </p:txBody>
      </p:sp>
    </p:spTree>
    <p:extLst>
      <p:ext uri="{BB962C8B-B14F-4D97-AF65-F5344CB8AC3E}">
        <p14:creationId xmlns:p14="http://schemas.microsoft.com/office/powerpoint/2010/main" val="32469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775852" y="6356350"/>
            <a:ext cx="577948" cy="365125"/>
          </a:xfrm>
        </p:spPr>
        <p:txBody>
          <a:bodyPr/>
          <a:lstStyle/>
          <a:p>
            <a:fld id="{1AA089EC-2C88-4870-ADA8-B5E3D31A34B1}" type="slidenum">
              <a:rPr lang="es-ES" sz="1800" smtClean="0">
                <a:solidFill>
                  <a:schemeClr val="tx1"/>
                </a:solidFill>
              </a:rPr>
              <a:t>30</a:t>
            </a:fld>
            <a:endParaRPr lang="es-ES" sz="1800" dirty="0">
              <a:solidFill>
                <a:schemeClr val="tx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75200" y="476289"/>
            <a:ext cx="20684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Hardware</a:t>
            </a:r>
          </a:p>
          <a:p>
            <a:r>
              <a:rPr lang="es-ES" sz="3600" b="1" dirty="0"/>
              <a:t>e</a:t>
            </a:r>
            <a:r>
              <a:rPr lang="es-ES" sz="3600" b="1" dirty="0" smtClean="0"/>
              <a:t>stación </a:t>
            </a:r>
          </a:p>
          <a:p>
            <a:r>
              <a:rPr lang="es-ES" sz="3600" b="1" dirty="0" smtClean="0"/>
              <a:t>remota</a:t>
            </a:r>
            <a:endParaRPr lang="es-ES" sz="3600" b="1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 flipV="1">
            <a:off x="3573378" y="1455819"/>
            <a:ext cx="16767620" cy="5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5568109"/>
              </p:ext>
            </p:extLst>
          </p:nvPr>
        </p:nvGraphicFramePr>
        <p:xfrm>
          <a:off x="3573379" y="0"/>
          <a:ext cx="7394372" cy="6851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Visio" r:id="rId3" imgW="4962593" imgH="4571865" progId="Visio.Drawing.15">
                  <p:embed/>
                </p:oleObj>
              </mc:Choice>
              <mc:Fallback>
                <p:oleObj name="Visio" r:id="rId3" imgW="4962593" imgH="457186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3379" y="0"/>
                        <a:ext cx="7394372" cy="68519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672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874326" y="6356350"/>
            <a:ext cx="479474" cy="365125"/>
          </a:xfrm>
        </p:spPr>
        <p:txBody>
          <a:bodyPr/>
          <a:lstStyle/>
          <a:p>
            <a:fld id="{1AA089EC-2C88-4870-ADA8-B5E3D31A34B1}" type="slidenum">
              <a:rPr lang="es-ES" sz="1800" smtClean="0">
                <a:solidFill>
                  <a:schemeClr val="bg1"/>
                </a:solidFill>
              </a:rPr>
              <a:t>31</a:t>
            </a:fld>
            <a:endParaRPr lang="es-ES" sz="18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010653" y="943374"/>
            <a:ext cx="6777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Circuitos esquemáticos e impresos</a:t>
            </a:r>
            <a:endParaRPr lang="es-ES" sz="36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1720515" y="2003688"/>
            <a:ext cx="849982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Plano del circuito esquemático de la estación </a:t>
            </a:r>
          </a:p>
          <a:p>
            <a:r>
              <a:rPr lang="es-ES" sz="3200" dirty="0"/>
              <a:t> </a:t>
            </a:r>
            <a:r>
              <a:rPr lang="es-ES" sz="3200" dirty="0" smtClean="0"/>
              <a:t>    concentradora(presentar)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Plano del circuito esquemático de la </a:t>
            </a:r>
            <a:r>
              <a:rPr lang="es-ES" sz="3200" dirty="0" smtClean="0"/>
              <a:t>estaciones</a:t>
            </a:r>
          </a:p>
          <a:p>
            <a:r>
              <a:rPr lang="es-ES" sz="3200" dirty="0"/>
              <a:t> </a:t>
            </a:r>
            <a:r>
              <a:rPr lang="es-ES" sz="3200" dirty="0" smtClean="0"/>
              <a:t>    remota(presentar)</a:t>
            </a: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Plano del circuito esquemático de la </a:t>
            </a:r>
            <a:r>
              <a:rPr lang="es-ES" sz="3200" dirty="0" smtClean="0"/>
              <a:t>fuente de </a:t>
            </a:r>
          </a:p>
          <a:p>
            <a:r>
              <a:rPr lang="es-ES" sz="3200" dirty="0"/>
              <a:t> </a:t>
            </a:r>
            <a:r>
              <a:rPr lang="es-ES" sz="3200" dirty="0" smtClean="0"/>
              <a:t>    alimentación(presentar)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53930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89EC-2C88-4870-ADA8-B5E3D31A34B1}" type="slidenum">
              <a:rPr lang="es-ES" smtClean="0"/>
              <a:t>32</a:t>
            </a:fld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3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9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89EC-2C88-4870-ADA8-B5E3D31A34B1}" type="slidenum">
              <a:rPr lang="es-ES" smtClean="0"/>
              <a:t>33</a:t>
            </a:fld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"/>
            <a:ext cx="12192000" cy="6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3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89EC-2C88-4870-ADA8-B5E3D31A34B1}" type="slidenum">
              <a:rPr lang="es-ES" smtClean="0"/>
              <a:t>34</a:t>
            </a:fld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7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1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663310" y="6356350"/>
            <a:ext cx="690489" cy="365125"/>
          </a:xfrm>
        </p:spPr>
        <p:txBody>
          <a:bodyPr/>
          <a:lstStyle/>
          <a:p>
            <a:fld id="{1AA089EC-2C88-4870-ADA8-B5E3D31A34B1}" type="slidenum">
              <a:rPr lang="es-ES" sz="1800" smtClean="0">
                <a:solidFill>
                  <a:schemeClr val="bg1"/>
                </a:solidFill>
              </a:rPr>
              <a:t>35</a:t>
            </a:fld>
            <a:endParaRPr lang="es-ES" sz="18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57989" y="854242"/>
            <a:ext cx="8654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/>
              <a:t>Firmware del sistema de riego implementado</a:t>
            </a:r>
            <a:endParaRPr lang="es-ES" sz="36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022684" y="1696453"/>
            <a:ext cx="32067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/>
              <a:t>¿Qué es un RTOS?</a:t>
            </a:r>
            <a:endParaRPr lang="es-ES" sz="32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171" y="2281228"/>
            <a:ext cx="8081657" cy="368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6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89EC-2C88-4870-ADA8-B5E3D31A34B1}" type="slidenum">
              <a:rPr lang="es-ES" smtClean="0"/>
              <a:t>36</a:t>
            </a:fld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12403" cy="68579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200" y="0"/>
            <a:ext cx="6548799" cy="685800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809020" y="0"/>
            <a:ext cx="3466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Maquina de estado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353340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788857"/>
              </p:ext>
            </p:extLst>
          </p:nvPr>
        </p:nvGraphicFramePr>
        <p:xfrm>
          <a:off x="2642993" y="4657"/>
          <a:ext cx="9549008" cy="6853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Visio" r:id="rId3" imgW="6724767" imgH="7734407" progId="Visio.Drawing.15">
                  <p:embed/>
                </p:oleObj>
              </mc:Choice>
              <mc:Fallback>
                <p:oleObj name="Visio" r:id="rId3" imgW="6724767" imgH="773440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2993" y="4657"/>
                        <a:ext cx="9549008" cy="68533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761784" y="6356350"/>
            <a:ext cx="592015" cy="365125"/>
          </a:xfrm>
        </p:spPr>
        <p:txBody>
          <a:bodyPr/>
          <a:lstStyle/>
          <a:p>
            <a:fld id="{1AA089EC-2C88-4870-ADA8-B5E3D31A34B1}" type="slidenum">
              <a:rPr lang="es-ES" sz="1800" smtClean="0">
                <a:solidFill>
                  <a:schemeClr val="tx1"/>
                </a:solidFill>
              </a:rPr>
              <a:t>37</a:t>
            </a:fld>
            <a:endParaRPr lang="es-ES" sz="1800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 flipV="1">
            <a:off x="2875547" y="-130176"/>
            <a:ext cx="1087243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325677" y="300625"/>
            <a:ext cx="24352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Ejemplo de </a:t>
            </a:r>
          </a:p>
          <a:p>
            <a:r>
              <a:rPr lang="es-ES" sz="3600" b="1" dirty="0" smtClean="0"/>
              <a:t>maquina</a:t>
            </a:r>
          </a:p>
          <a:p>
            <a:r>
              <a:rPr lang="es-ES" sz="3600" b="1" dirty="0" smtClean="0"/>
              <a:t>de estado </a:t>
            </a:r>
          </a:p>
          <a:p>
            <a:r>
              <a:rPr lang="es-ES" sz="3600" b="1" dirty="0" smtClean="0"/>
              <a:t>utilizada</a:t>
            </a:r>
            <a:endParaRPr lang="es-ES" sz="3600" b="1" dirty="0"/>
          </a:p>
        </p:txBody>
      </p:sp>
    </p:spTree>
    <p:extLst>
      <p:ext uri="{BB962C8B-B14F-4D97-AF65-F5344CB8AC3E}">
        <p14:creationId xmlns:p14="http://schemas.microsoft.com/office/powerpoint/2010/main" val="3384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480430" y="6356350"/>
            <a:ext cx="873369" cy="365125"/>
          </a:xfrm>
        </p:spPr>
        <p:txBody>
          <a:bodyPr/>
          <a:lstStyle/>
          <a:p>
            <a:fld id="{1AA089EC-2C88-4870-ADA8-B5E3D31A34B1}" type="slidenum">
              <a:rPr lang="es-ES" sz="1800" smtClean="0">
                <a:solidFill>
                  <a:schemeClr val="tx1"/>
                </a:solidFill>
              </a:rPr>
              <a:t>38</a:t>
            </a:fld>
            <a:endParaRPr lang="es-ES" sz="1800" dirty="0">
              <a:solidFill>
                <a:schemeClr val="tx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75659" y="0"/>
            <a:ext cx="7508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Comunicación RS-485, comandos implementados</a:t>
            </a:r>
            <a:endParaRPr lang="es-ES" sz="2800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967" y="530909"/>
            <a:ext cx="7206916" cy="673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89EC-2C88-4870-ADA8-B5E3D31A34B1}" type="slidenum">
              <a:rPr lang="es-ES" smtClean="0"/>
              <a:t>39</a:t>
            </a:fld>
            <a:endParaRPr lang="es-ES" dirty="0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664924"/>
              </p:ext>
            </p:extLst>
          </p:nvPr>
        </p:nvGraphicFramePr>
        <p:xfrm>
          <a:off x="375659" y="834660"/>
          <a:ext cx="11529029" cy="6509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Documento" r:id="rId3" imgW="5432803" imgH="3067663" progId="Word.Document.12">
                  <p:embed/>
                </p:oleObj>
              </mc:Choice>
              <mc:Fallback>
                <p:oleObj name="Documento" r:id="rId3" imgW="5432803" imgH="30676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59" y="834660"/>
                        <a:ext cx="11529029" cy="65090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375659" y="188329"/>
            <a:ext cx="9606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Comunicación RS-485, comandos implementados</a:t>
            </a:r>
            <a:endParaRPr lang="es-ES" sz="3600" b="1" dirty="0"/>
          </a:p>
        </p:txBody>
      </p:sp>
    </p:spTree>
    <p:extLst>
      <p:ext uri="{BB962C8B-B14F-4D97-AF65-F5344CB8AC3E}">
        <p14:creationId xmlns:p14="http://schemas.microsoft.com/office/powerpoint/2010/main" val="36559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1069052" y="6356350"/>
            <a:ext cx="284747" cy="365125"/>
          </a:xfrm>
        </p:spPr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4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5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16258" y="763185"/>
            <a:ext cx="95238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dirty="0" smtClean="0"/>
              <a:t>En muchas explotaciones agrícolas se hace uso poco racional del agua, regando generalmente por inundación provocando problemas ambientales, sociales y económicos.</a:t>
            </a:r>
            <a:endParaRPr lang="es-ES" sz="3200" dirty="0"/>
          </a:p>
        </p:txBody>
      </p:sp>
      <p:pic>
        <p:nvPicPr>
          <p:cNvPr id="1026" name="Picture 2" descr="Resultado de imagen para riego inundac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489" y="2825288"/>
            <a:ext cx="3953021" cy="319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35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818054" y="6356350"/>
            <a:ext cx="535745" cy="365125"/>
          </a:xfrm>
        </p:spPr>
        <p:txBody>
          <a:bodyPr/>
          <a:lstStyle/>
          <a:p>
            <a:fld id="{1AA089EC-2C88-4870-ADA8-B5E3D31A34B1}" type="slidenum">
              <a:rPr lang="es-ES" sz="1800" smtClean="0">
                <a:solidFill>
                  <a:schemeClr val="bg1"/>
                </a:solidFill>
              </a:rPr>
              <a:t>40</a:t>
            </a:fld>
            <a:endParaRPr lang="es-ES" sz="18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08006" y="684474"/>
            <a:ext cx="9606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Comunicación RS-485, comandos implementados</a:t>
            </a:r>
            <a:endParaRPr lang="es-ES" sz="3600" b="1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633520"/>
              </p:ext>
            </p:extLst>
          </p:nvPr>
        </p:nvGraphicFramePr>
        <p:xfrm>
          <a:off x="442149" y="2094361"/>
          <a:ext cx="11446543" cy="3331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Documento" r:id="rId4" imgW="5432803" imgH="1581173" progId="Word.Document.12">
                  <p:embed/>
                </p:oleObj>
              </mc:Choice>
              <mc:Fallback>
                <p:oleObj name="Documento" r:id="rId4" imgW="5432803" imgH="15811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149" y="2094361"/>
                        <a:ext cx="11446543" cy="3331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0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677378" y="6356350"/>
            <a:ext cx="676422" cy="365125"/>
          </a:xfrm>
        </p:spPr>
        <p:txBody>
          <a:bodyPr/>
          <a:lstStyle/>
          <a:p>
            <a:fld id="{1AA089EC-2C88-4870-ADA8-B5E3D31A34B1}" type="slidenum">
              <a:rPr lang="es-ES" sz="1800" smtClean="0">
                <a:solidFill>
                  <a:schemeClr val="bg1"/>
                </a:solidFill>
              </a:rPr>
              <a:t>41</a:t>
            </a:fld>
            <a:endParaRPr lang="es-ES" sz="18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26500" y="671116"/>
            <a:ext cx="102456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Señales de visualización y medidas de protección del</a:t>
            </a:r>
          </a:p>
          <a:p>
            <a:r>
              <a:rPr lang="es-ES" sz="3600" b="1" dirty="0" smtClean="0"/>
              <a:t> sistema ante fallos</a:t>
            </a:r>
            <a:endParaRPr lang="es-ES" sz="36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831827" y="1990465"/>
            <a:ext cx="1124384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/>
              <a:t>1-Por mal funcionamiento de la estación remota o rotura del cable</a:t>
            </a:r>
          </a:p>
          <a:p>
            <a:r>
              <a:rPr lang="es-ES" sz="3200" dirty="0"/>
              <a:t> </a:t>
            </a:r>
            <a:r>
              <a:rPr lang="es-ES" sz="3200" dirty="0" smtClean="0"/>
              <a:t>  de red.</a:t>
            </a:r>
          </a:p>
          <a:p>
            <a:r>
              <a:rPr lang="es-ES" sz="3200" dirty="0" smtClean="0"/>
              <a:t>2-Por mal funcionamiento de la estación concentradora.</a:t>
            </a:r>
          </a:p>
          <a:p>
            <a:r>
              <a:rPr lang="es-ES" sz="3200" dirty="0" smtClean="0"/>
              <a:t>3-Por mal funcionamiento de un sensor de humedad.</a:t>
            </a:r>
          </a:p>
          <a:p>
            <a:r>
              <a:rPr lang="es-ES" sz="3200" dirty="0" smtClean="0"/>
              <a:t>4-Por mal funcionamiento del circuito hidráulico o desperfectos</a:t>
            </a:r>
          </a:p>
          <a:p>
            <a:r>
              <a:rPr lang="es-ES" sz="3200" dirty="0"/>
              <a:t> </a:t>
            </a:r>
            <a:r>
              <a:rPr lang="es-ES" sz="3200" dirty="0" smtClean="0"/>
              <a:t>  de la bomba o las válvulas.</a:t>
            </a:r>
          </a:p>
          <a:p>
            <a:r>
              <a:rPr lang="es-ES" sz="3200" dirty="0" smtClean="0"/>
              <a:t>5-Por datos ingresados, generados o transmitidos por el sistema</a:t>
            </a:r>
          </a:p>
          <a:p>
            <a:r>
              <a:rPr lang="es-ES" sz="3200" dirty="0"/>
              <a:t> </a:t>
            </a:r>
            <a:r>
              <a:rPr lang="es-ES" sz="3200" dirty="0" smtClean="0"/>
              <a:t>   fuera de rango.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60645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924674" y="6356350"/>
            <a:ext cx="429126" cy="365125"/>
          </a:xfrm>
        </p:spPr>
        <p:txBody>
          <a:bodyPr/>
          <a:lstStyle/>
          <a:p>
            <a:fld id="{1AA089EC-2C88-4870-ADA8-B5E3D31A34B1}" type="slidenum">
              <a:rPr lang="es-ES" sz="1800" smtClean="0">
                <a:solidFill>
                  <a:schemeClr val="bg1"/>
                </a:solidFill>
              </a:rPr>
              <a:t>42</a:t>
            </a:fld>
            <a:endParaRPr lang="es-ES" sz="1800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897706" y="2550695"/>
            <a:ext cx="4396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smtClean="0"/>
              <a:t>PRESENTAR VIDEO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3634767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89EC-2C88-4870-ADA8-B5E3D31A34B1}" type="slidenum">
              <a:rPr lang="es-ES" sz="1800" smtClean="0">
                <a:solidFill>
                  <a:schemeClr val="bg1"/>
                </a:solidFill>
              </a:rPr>
              <a:t>43</a:t>
            </a:fld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73" y="608607"/>
            <a:ext cx="8277727" cy="567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37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621108" y="6356350"/>
            <a:ext cx="732692" cy="365125"/>
          </a:xfrm>
        </p:spPr>
        <p:txBody>
          <a:bodyPr/>
          <a:lstStyle/>
          <a:p>
            <a:fld id="{1AA089EC-2C88-4870-ADA8-B5E3D31A34B1}" type="slidenum">
              <a:rPr lang="es-ES" sz="1800" smtClean="0">
                <a:solidFill>
                  <a:schemeClr val="bg1"/>
                </a:solidFill>
              </a:rPr>
              <a:t>44</a:t>
            </a:fld>
            <a:endParaRPr lang="es-ES" sz="1800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89100" y="-618642"/>
            <a:ext cx="5613799" cy="818445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81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663310" y="6356350"/>
            <a:ext cx="690489" cy="365125"/>
          </a:xfrm>
        </p:spPr>
        <p:txBody>
          <a:bodyPr/>
          <a:lstStyle/>
          <a:p>
            <a:fld id="{1AA089EC-2C88-4870-ADA8-B5E3D31A34B1}" type="slidenum">
              <a:rPr lang="es-ES" sz="1800" smtClean="0">
                <a:solidFill>
                  <a:schemeClr val="bg1"/>
                </a:solidFill>
              </a:rPr>
              <a:t>45</a:t>
            </a:fld>
            <a:endParaRPr lang="es-ES" sz="18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428040" y="2586790"/>
            <a:ext cx="7335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Conclusiones y mejoras a futuro(leer)</a:t>
            </a:r>
            <a:endParaRPr lang="es-ES" sz="3600" b="1" dirty="0"/>
          </a:p>
        </p:txBody>
      </p:sp>
    </p:spTree>
    <p:extLst>
      <p:ext uri="{BB962C8B-B14F-4D97-AF65-F5344CB8AC3E}">
        <p14:creationId xmlns:p14="http://schemas.microsoft.com/office/powerpoint/2010/main" val="318744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89EC-2C88-4870-ADA8-B5E3D31A34B1}" type="slidenum">
              <a:rPr lang="es-ES" smtClean="0"/>
              <a:t>46</a:t>
            </a:fld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433137" y="731220"/>
            <a:ext cx="10804357" cy="5127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ctr">
              <a:lnSpc>
                <a:spcPct val="115000"/>
              </a:lnSpc>
              <a:spcAft>
                <a:spcPts val="1000"/>
              </a:spcAft>
            </a:pPr>
            <a:r>
              <a:rPr lang="es-ES" sz="2800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Agradecimientos</a:t>
            </a:r>
            <a:endParaRPr lang="es-E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50000"/>
              </a:lnSpc>
              <a:spcAft>
                <a:spcPts val="1000"/>
              </a:spcAft>
            </a:pP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Agradezco a mis padres, hermanos y abuelos su apoyo moral y económico para concretar lo que era nada más que un sueño.</a:t>
            </a:r>
            <a:endParaRPr lang="es-E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50000"/>
              </a:lnSpc>
              <a:spcAft>
                <a:spcPts val="1000"/>
              </a:spcAft>
            </a:pP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Agradezco a los docentes de la Facultad de Tecnología y Ciencias Aplicadas por mi formación académica, pero especialmente al Ing. Sergio Hilario Gallina por darme la posibilidad de trabajar junto a él en innumerables proyectos extracurriculares que permitieron formarme en mi profesión, gracias a su apoyo y enseñanzas pude iniciarme en la docencia trabajando junto a él como ayudante alumno en la catedra de sistemas lógicos durante cinco años.</a:t>
            </a:r>
            <a:endParaRPr lang="es-E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50000"/>
              </a:lnSpc>
              <a:spcAft>
                <a:spcPts val="1000"/>
              </a:spcAft>
            </a:pP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la realización de este trabajo final conté con la colaboración del Ing. Luis Nieva para el diseño y construcción de los gabinetes, poniendo a mi disposición su arte y sabiduría, abriéndome las puertas de su taller de forma desinteresada.</a:t>
            </a:r>
            <a:endParaRPr lang="es-E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64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089EC-2C88-4870-ADA8-B5E3D31A34B1}" type="slidenum">
              <a:rPr lang="es-ES" smtClean="0"/>
              <a:t>47</a:t>
            </a:fld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3725778" y="187471"/>
            <a:ext cx="5149516" cy="648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s-AR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mi padre</a:t>
            </a:r>
            <a:r>
              <a:rPr lang="es-AR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r>
              <a:rPr lang="es-A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5000"/>
              </a:lnSpc>
              <a:spcAft>
                <a:spcPts val="0"/>
              </a:spcAft>
            </a:pPr>
            <a:r>
              <a:rPr lang="es-A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 enseñanzas…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s-AR" sz="1600" dirty="0">
                <a:solidFill>
                  <a:srgbClr val="008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s-AR" sz="1600" dirty="0">
                <a:solidFill>
                  <a:srgbClr val="008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s-AR" sz="1600" dirty="0">
                <a:solidFill>
                  <a:srgbClr val="008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¡PIU AVANTI! </a:t>
            </a:r>
            <a:endParaRPr lang="es-E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s-AR" sz="1600" dirty="0">
                <a:solidFill>
                  <a:srgbClr val="494D50"/>
                </a:solidFill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s-AR" sz="1600" dirty="0">
                <a:solidFill>
                  <a:srgbClr val="494D50"/>
                </a:solidFill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te des por vencido, ni aún vencido, </a:t>
            </a:r>
            <a:b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te sientas esclavo, ni aún esclavo; </a:t>
            </a:r>
            <a:b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trémulo de pavor, piénsate bravo, </a:t>
            </a:r>
            <a:b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acomete feroz, ya mal herido. </a:t>
            </a:r>
            <a:endParaRPr lang="es-E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 el tesón del clavo enmohecido </a:t>
            </a:r>
            <a:b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 ya viejo y ruin, vuelve a ser clavo; </a:t>
            </a:r>
            <a:b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la cobarde estupidez del pavo </a:t>
            </a:r>
            <a:b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 amaina su plumaje al primer ruido. </a:t>
            </a:r>
            <a:endParaRPr lang="es-E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Procede como Dios que nunca llora; </a:t>
            </a:r>
            <a:b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como Lucifer, que nunca reza; </a:t>
            </a:r>
            <a:b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como el robledal, cuya grandeza </a:t>
            </a:r>
            <a:b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necesita del agua, y no la implora... </a:t>
            </a:r>
            <a:b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 muerda y vocifere vengadora, </a:t>
            </a:r>
            <a:b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AR" sz="1200" dirty="0">
                <a:solidFill>
                  <a:srgbClr val="494D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 rodando en el polvo, tu cabeza!</a:t>
            </a:r>
            <a:endParaRPr lang="es-E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48740" algn="ctr">
              <a:lnSpc>
                <a:spcPct val="150000"/>
              </a:lnSpc>
              <a:spcAft>
                <a:spcPts val="1000"/>
              </a:spcAft>
            </a:pPr>
            <a:r>
              <a:rPr lang="es-AR" sz="1400" b="1" i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ALMAFUERTE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79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986868" y="6356350"/>
            <a:ext cx="366932" cy="365125"/>
          </a:xfrm>
        </p:spPr>
        <p:txBody>
          <a:bodyPr/>
          <a:lstStyle/>
          <a:p>
            <a:fld id="{1AA089EC-2C88-4870-ADA8-B5E3D31A34B1}" type="slidenum">
              <a:rPr lang="es-ES" sz="1800" smtClean="0">
                <a:solidFill>
                  <a:schemeClr val="tx1"/>
                </a:solidFill>
              </a:rPr>
              <a:t>5</a:t>
            </a:fld>
            <a:endParaRPr lang="es-ES" sz="1800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43" y="0"/>
            <a:ext cx="9224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5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1032958" y="6356350"/>
            <a:ext cx="320842" cy="365125"/>
          </a:xfrm>
        </p:spPr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6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486472" y="2250502"/>
            <a:ext cx="60454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 smtClean="0"/>
              <a:t>OBJETIVO GENERAL(leer)</a:t>
            </a:r>
          </a:p>
        </p:txBody>
      </p:sp>
      <p:sp>
        <p:nvSpPr>
          <p:cNvPr id="8" name="Rectángulo 7"/>
          <p:cNvSpPr/>
          <p:nvPr/>
        </p:nvSpPr>
        <p:spPr>
          <a:xfrm>
            <a:off x="4704979" y="3328554"/>
            <a:ext cx="36018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b="1" dirty="0" smtClean="0"/>
              <a:t>ALCANCE(leer)</a:t>
            </a:r>
            <a:endParaRPr lang="es-ES" sz="4400" b="1" dirty="0"/>
          </a:p>
        </p:txBody>
      </p:sp>
    </p:spTree>
    <p:extLst>
      <p:ext uri="{BB962C8B-B14F-4D97-AF65-F5344CB8AC3E}">
        <p14:creationId xmlns:p14="http://schemas.microsoft.com/office/powerpoint/2010/main" val="350153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1032958" y="6356350"/>
            <a:ext cx="320842" cy="365125"/>
          </a:xfrm>
        </p:spPr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7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145452" y="833554"/>
            <a:ext cx="64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Sistemas de riego automatizados</a:t>
            </a:r>
            <a:endParaRPr lang="es-ES" sz="36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685800" y="1628507"/>
            <a:ext cx="3467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Puede pretenderse: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540042" y="2361904"/>
            <a:ext cx="1019150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3200" dirty="0" smtClean="0"/>
              <a:t>Automatización individual del riego en parcela.</a:t>
            </a:r>
          </a:p>
          <a:p>
            <a:pPr algn="just"/>
            <a:endParaRPr lang="es-ES" sz="32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3200" dirty="0" smtClean="0"/>
              <a:t>Automatización general de una red de riego</a:t>
            </a:r>
          </a:p>
          <a:p>
            <a:pPr algn="just"/>
            <a:r>
              <a:rPr lang="es-ES" sz="3200" dirty="0"/>
              <a:t> </a:t>
            </a:r>
            <a:r>
              <a:rPr lang="es-ES" sz="3200" dirty="0" smtClean="0"/>
              <a:t>           (a nivel de comunidad de regantes)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32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3200" dirty="0" smtClean="0"/>
              <a:t>Regulación y control de instalaciones hidráulicas concretas</a:t>
            </a:r>
          </a:p>
          <a:p>
            <a:pPr algn="just"/>
            <a:r>
              <a:rPr lang="es-ES" sz="3200" dirty="0" smtClean="0"/>
              <a:t>            (como estaciones de bombeo)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866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1050400" y="6356350"/>
            <a:ext cx="303399" cy="365125"/>
          </a:xfrm>
        </p:spPr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8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41598" y="600692"/>
            <a:ext cx="9908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Sistemas de riego automatizados y telecontrolados</a:t>
            </a:r>
            <a:endParaRPr lang="es-ES" sz="36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1141598" y="1126742"/>
            <a:ext cx="2002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/>
              <a:t>Beneficios: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003830" y="1628294"/>
            <a:ext cx="1014034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/>
              <a:t>Menos personal dedicado al riego.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/>
              <a:t>Disminuye los costos: sociales, económicos y ambientales.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/>
              <a:t>Mejora la eficiencia en la distribución del agua.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/>
              <a:t>Se puede facturar.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/>
              <a:t>Mejora la calidad de vida de los regantes.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499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0483"/>
            <a:ext cx="12192000" cy="5775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10984832" y="6356350"/>
            <a:ext cx="368968" cy="365125"/>
          </a:xfrm>
        </p:spPr>
        <p:txBody>
          <a:bodyPr/>
          <a:lstStyle/>
          <a:p>
            <a:fld id="{1AA089EC-2C88-4870-ADA8-B5E3D31A34B1}" type="slidenum">
              <a:rPr lang="es-ES" sz="2000" smtClean="0">
                <a:solidFill>
                  <a:schemeClr val="bg1"/>
                </a:solidFill>
              </a:rPr>
              <a:t>9</a:t>
            </a:fld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5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" y="106957"/>
            <a:ext cx="12191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DISENO DE UN SISTEMA DE RIEGO PARA OPTIMIZAR EL RECURSO HIDRICO                </a:t>
            </a:r>
            <a:r>
              <a:rPr lang="es-ES" dirty="0" smtClean="0">
                <a:solidFill>
                  <a:schemeClr val="bg1"/>
                </a:solidFill>
              </a:rPr>
              <a:t>UNIVERSIDAD NACIONAL DE CATAMARCA        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36026" y="735461"/>
            <a:ext cx="9970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/>
              <a:t>Características a exigir a un sistema telecontrolado </a:t>
            </a:r>
          </a:p>
          <a:p>
            <a:r>
              <a:rPr lang="es-ES" sz="3600" b="1" dirty="0" smtClean="0"/>
              <a:t>y automatizado</a:t>
            </a:r>
            <a:endParaRPr lang="es-ES" sz="36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947796" y="2145004"/>
            <a:ext cx="1029640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Robustez de los elementos a instalar.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Seguridad de los sistemas de comunicación y procesos de </a:t>
            </a:r>
          </a:p>
          <a:p>
            <a:r>
              <a:rPr lang="es-ES" sz="3200" dirty="0" smtClean="0"/>
              <a:t>     funcionamiento.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Anti vandalismo.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Autonomía.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Mantenimiento sencillo y económico.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Escalabilidad.</a:t>
            </a:r>
          </a:p>
          <a:p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30875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1836</TotalTime>
  <Words>1559</Words>
  <Application>Microsoft Office PowerPoint</Application>
  <PresentationFormat>Panorámica</PresentationFormat>
  <Paragraphs>273</Paragraphs>
  <Slides>47</Slides>
  <Notes>5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Helvetica</vt:lpstr>
      <vt:lpstr>Times New Roman</vt:lpstr>
      <vt:lpstr>Office Theme</vt:lpstr>
      <vt:lpstr>Visio</vt:lpstr>
      <vt:lpstr>Documento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matias</dc:creator>
  <cp:lastModifiedBy>matias</cp:lastModifiedBy>
  <cp:revision>81</cp:revision>
  <dcterms:created xsi:type="dcterms:W3CDTF">2015-10-01T11:58:24Z</dcterms:created>
  <dcterms:modified xsi:type="dcterms:W3CDTF">2015-11-05T16:08:20Z</dcterms:modified>
</cp:coreProperties>
</file>